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5" r:id="rId8"/>
    <p:sldId id="266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00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160" y="1334130"/>
            <a:ext cx="5789455" cy="792087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/>
              <a:t>Государственное профессиональное образовательное                      автономное учреждение Амурской области</a:t>
            </a:r>
            <a:br>
              <a:rPr lang="ru-RU" sz="1300" b="1" dirty="0" smtClean="0"/>
            </a:br>
            <a:r>
              <a:rPr lang="ru-RU" sz="1300" b="1" dirty="0" smtClean="0">
                <a:solidFill>
                  <a:srgbClr val="002060"/>
                </a:solidFill>
              </a:rPr>
              <a:t>«Амурский многофункциональный центр </a:t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>профессиональных квалификаций»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51391"/>
            <a:ext cx="7056784" cy="128642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Ресурсный центр 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«Инженерный разум будущего»</a:t>
            </a:r>
            <a:endParaRPr lang="ru-RU" sz="2400" b="1" dirty="0" smtClean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C:\Users\rt\AppData\Local\Temp\7zE817B3FD6\photo_2025-11-26_08-18-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746" y="3176973"/>
            <a:ext cx="2115133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8433" y="3176973"/>
            <a:ext cx="1742153" cy="131558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AutoShape 2" descr="IMG_20251017_092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5266" b="9733"/>
          <a:stretch/>
        </p:blipFill>
        <p:spPr>
          <a:xfrm>
            <a:off x="5957760" y="3068960"/>
            <a:ext cx="1854600" cy="1716709"/>
          </a:xfrm>
          <a:prstGeom prst="rect">
            <a:avLst/>
          </a:prstGeom>
        </p:spPr>
      </p:pic>
      <p:sp>
        <p:nvSpPr>
          <p:cNvPr id="9" name="Выгнутая вниз стрелка 8"/>
          <p:cNvSpPr/>
          <p:nvPr/>
        </p:nvSpPr>
        <p:spPr>
          <a:xfrm>
            <a:off x="2038072" y="4829131"/>
            <a:ext cx="2025028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4338216" y="4902972"/>
            <a:ext cx="1924336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425" y="4509120"/>
            <a:ext cx="184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176" y="4557637"/>
            <a:ext cx="270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школ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5926" y="4725144"/>
            <a:ext cx="158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16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446" y="621432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Планируемый результат (продукт)           по итогам реализации проекта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6971383" cy="38782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Ресурсный центр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«Инженерный разум будущего»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1838977" y="2610548"/>
            <a:ext cx="57606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3620336" y="2610548"/>
            <a:ext cx="57606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5292080" y="2610549"/>
            <a:ext cx="57606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6930486" y="2610547"/>
            <a:ext cx="57606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3861048"/>
            <a:ext cx="1584176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3861048"/>
            <a:ext cx="1598191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3861048"/>
            <a:ext cx="1543729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-ванные кадры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38562" y="3861048"/>
            <a:ext cx="1561830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1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66720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Цель и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сроки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проекта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5"/>
            <a:ext cx="6624736" cy="360381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создание ресурсного центра по робототехнике и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мехатронике</a:t>
            </a:r>
            <a:r>
              <a:rPr lang="ru-RU" sz="2200" dirty="0">
                <a:solidFill>
                  <a:srgbClr val="C0504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для реализации системы непрерывной бесшовной многоуровневой подготовки специалистов (техников) с необходимым набором компетенций и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референтных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решений по реализации инновационных проектов в области мобильной робототехники и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мехатроники</a:t>
            </a:r>
            <a:endParaRPr lang="ru-RU" sz="22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83584" y="5301208"/>
            <a:ext cx="299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2028 гг.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347864" y="4293096"/>
            <a:ext cx="2160240" cy="936104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7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92696"/>
            <a:ext cx="3168352" cy="64807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Задачи проекта</a:t>
            </a:r>
            <a:r>
              <a:rPr lang="ru-RU" sz="2800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399813" cy="496855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Times New Roman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Разработка программ непрерывного бесшовного технического образования по мобильной робототехнике и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мехатронике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Times New Roman"/>
              <a:buAutoNum type="arabicPeriod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Реализация интересов детей в возрасте от 5 до 18 лет в сфере конструирования, моделирования, с целью развития информационной и технологической культуры, логического и пространственного мышления, формирования умения планировать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деятельность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50"/>
              </a:spcAft>
              <a:buFont typeface="Times New Roman"/>
              <a:buAutoNum type="arabicPeriod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Формирование интереса к инженерным знаниям, расширение представления о привлекательности инженерных профессий через и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зучение современных видов и типов мехатронных и робототехнических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50"/>
              </a:spcAft>
              <a:buFont typeface="Times New Roman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уровня педагогической компетентности в области образовательной мехатроники и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роботехники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50"/>
              </a:spcAft>
              <a:buFont typeface="Times New Roman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Разработка дополнительных общеобразовательных общеразвивающих программ технической направленности с использованием современных образовательных технологий нового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поколения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50"/>
              </a:spcAft>
              <a:buFont typeface="Times New Roman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Тиражирование, получение опыта и результатов апробации деятельности ресурсного центра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«Инженерный разум будущего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36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6013151" cy="64807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одержание и предмет проекта</a:t>
            </a:r>
            <a:r>
              <a:rPr lang="ru-RU" sz="2400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8712" cy="36724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Создание ресурсного центра </a:t>
            </a:r>
            <a:r>
              <a:rPr lang="ru-RU" sz="3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технической              направленности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</a:t>
            </a:r>
            <a:r>
              <a:rPr lang="ru-RU" sz="3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Инженерный разум будущего»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4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для </a:t>
            </a:r>
            <a:r>
              <a:rPr lang="ru-RU" sz="3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образовательного </a:t>
            </a:r>
            <a:r>
              <a:rPr lang="ru-RU" sz="3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кластера: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400" b="1" dirty="0">
                <a:solidFill>
                  <a:srgbClr val="1900AC"/>
                </a:solidFill>
                <a:latin typeface="Times New Roman"/>
                <a:ea typeface="Times New Roman"/>
                <a:cs typeface="Times New Roman"/>
              </a:rPr>
              <a:t>«Детский сад- </a:t>
            </a:r>
            <a:endParaRPr lang="ru-RU" sz="3400" b="1" dirty="0" smtClean="0">
              <a:solidFill>
                <a:srgbClr val="1900AC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rgbClr val="1900A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400" b="1" dirty="0" smtClean="0">
                <a:solidFill>
                  <a:srgbClr val="1900AC"/>
                </a:solidFill>
                <a:latin typeface="Times New Roman"/>
                <a:ea typeface="Times New Roman"/>
                <a:cs typeface="Times New Roman"/>
              </a:rPr>
              <a:t>                   школа </a:t>
            </a:r>
            <a:r>
              <a:rPr lang="ru-RU" sz="3400" b="1" dirty="0">
                <a:solidFill>
                  <a:srgbClr val="1900AC"/>
                </a:solidFill>
                <a:latin typeface="Times New Roman"/>
                <a:ea typeface="Times New Roman"/>
                <a:cs typeface="Times New Roman"/>
              </a:rPr>
              <a:t>(IT-куб Белогорска</a:t>
            </a:r>
            <a:r>
              <a:rPr lang="ru-RU" sz="3400" b="1" dirty="0" smtClean="0">
                <a:solidFill>
                  <a:srgbClr val="1900AC"/>
                </a:solidFill>
                <a:latin typeface="Times New Roman"/>
                <a:ea typeface="Times New Roman"/>
                <a:cs typeface="Times New Roman"/>
              </a:rPr>
              <a:t>)-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rgbClr val="1900A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400" b="1" dirty="0" smtClean="0">
                <a:solidFill>
                  <a:srgbClr val="1900AC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СПО»</a:t>
            </a:r>
            <a:endParaRPr lang="ru-RU" sz="3400" b="1" dirty="0">
              <a:solidFill>
                <a:srgbClr val="1900AC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33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Инновационная составляющая проекта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/>
                <a:ea typeface="Times New Roman"/>
              </a:rPr>
              <a:t>инновационная деятельность в сфере образования, направленная </a:t>
            </a:r>
            <a:r>
              <a:rPr lang="ru-RU" dirty="0" smtClean="0">
                <a:latin typeface="Times New Roman"/>
                <a:ea typeface="Times New Roman"/>
              </a:rPr>
              <a:t>на:</a:t>
            </a: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 создание бесшовного инженерно-технического образования от дошкольников до студентов</a:t>
            </a: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повышение мотивации на осознанный выбор  профессий технической направленности</a:t>
            </a: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 повышение уровня педагогической, технологической, информационной компетентности педагогов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14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Практическая значимость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проекта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81279"/>
            <a:ext cx="6768752" cy="402398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1050"/>
              </a:spcAft>
            </a:pP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ресурсного центра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«Инженерный разум будущего</a:t>
            </a: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6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r>
              <a:rPr lang="ru-RU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Разработка учебно-методических </a:t>
            </a: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материалов  </a:t>
            </a:r>
            <a:endParaRPr lang="ru-RU" sz="6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платформы сетевого взаимодействия: образовательного кластера «Детский сад- школа (</a:t>
            </a:r>
            <a:r>
              <a:rPr lang="en-US" sz="6400" dirty="0">
                <a:latin typeface="Times New Roman"/>
                <a:ea typeface="Times New Roman"/>
                <a:cs typeface="Times New Roman"/>
              </a:rPr>
              <a:t>IT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-куб Белогорска)-СПО</a:t>
            </a: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6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Тиражирование </a:t>
            </a:r>
            <a:r>
              <a:rPr lang="ru-RU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полученного опыта </a:t>
            </a: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качестве полигона для отработки </a:t>
            </a: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новых профессиональных компетенций педагогов</a:t>
            </a:r>
            <a:endParaRPr lang="ru-RU" sz="6400" dirty="0">
              <a:latin typeface="Calibri"/>
              <a:ea typeface="Times New Roman"/>
              <a:cs typeface="Times New Roman"/>
            </a:endParaRP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xmlns="" val="19487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7647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проекта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484784"/>
            <a:ext cx="3096344" cy="458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05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Качественные:</a:t>
            </a:r>
          </a:p>
          <a:p>
            <a:pPr lvl="0" algn="just">
              <a:spcAft>
                <a:spcPts val="105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формированная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бесшовная образовательная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инженерно-технической направленности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</a:p>
          <a:p>
            <a:pPr lvl="0" algn="just">
              <a:spcAft>
                <a:spcPts val="10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-разработка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портфеля программ преемственной подготовки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lvl="0" algn="just">
              <a:spcAft>
                <a:spcPts val="10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-проведение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внутренней и внешней экспертизы данных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484784"/>
            <a:ext cx="3888432" cy="456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пройдёт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или курсы переподготовки кадров за 3 года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- 100 % педагогов пройдут стажировку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предприятиях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-100 % обучающихся освоят программу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Индустрия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-количество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по специальности 15.02.10 Мехатроника и мобильная робототехника (по отраслям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составит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90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Организации-соисполнители проекта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205303" cy="360381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Дошкольные общеобразовательные организации города Белогорск, Белогорского 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Серышевского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Общеобразовательные организации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города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Белогорск, Белогорского 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Серышевского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среднего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высшего профессионального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 Амурской области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6514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618" y="476672"/>
            <a:ext cx="6336704" cy="13681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5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Риски проекта, их минимизация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6696744" cy="432048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5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ложность формирования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бесшовного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5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пецифичность материально-технического оснащения; финансовые ограничения;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5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учебно-методических разработок непрерывного инженерно-технического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5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ринятие неверных стратегических решений в  управлении проектом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2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459</TotalTime>
  <Words>451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Государственное профессиональное образовательное                      автономное учреждение Амурской области «Амурский многофункциональный центр  профессиональных квалификаций»</vt:lpstr>
      <vt:lpstr>Цель и сроки проекта </vt:lpstr>
      <vt:lpstr> Задачи проекта </vt:lpstr>
      <vt:lpstr>Содержание и предмет проекта </vt:lpstr>
      <vt:lpstr>Инновационная составляющая проекта </vt:lpstr>
      <vt:lpstr>Практическая значимость проекта</vt:lpstr>
      <vt:lpstr>Слайд 7</vt:lpstr>
      <vt:lpstr>Организации-соисполнители проекта</vt:lpstr>
      <vt:lpstr>Риски проекта, их минимизация</vt:lpstr>
      <vt:lpstr>Планируемый результат (продукт)           по итогам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профессиональное образовательное автономное учреждение «Амурский многофункциональный центр профессиональных квалификаций»</dc:title>
  <dc:creator>Сыч ОА</dc:creator>
  <cp:lastModifiedBy>Пользователь</cp:lastModifiedBy>
  <cp:revision>41</cp:revision>
  <dcterms:created xsi:type="dcterms:W3CDTF">2025-11-26T02:34:42Z</dcterms:created>
  <dcterms:modified xsi:type="dcterms:W3CDTF">2026-02-05T03:05:34Z</dcterms:modified>
</cp:coreProperties>
</file>