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5"/>
  </p:notesMasterIdLst>
  <p:sldIdLst>
    <p:sldId id="298" r:id="rId2"/>
    <p:sldId id="299" r:id="rId3"/>
    <p:sldId id="301" r:id="rId4"/>
    <p:sldId id="302" r:id="rId5"/>
    <p:sldId id="304" r:id="rId6"/>
    <p:sldId id="310" r:id="rId7"/>
    <p:sldId id="300" r:id="rId8"/>
    <p:sldId id="314" r:id="rId9"/>
    <p:sldId id="313" r:id="rId10"/>
    <p:sldId id="312" r:id="rId11"/>
    <p:sldId id="311" r:id="rId12"/>
    <p:sldId id="315" r:id="rId13"/>
    <p:sldId id="309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6" r:id="rId25"/>
    <p:sldId id="327" r:id="rId26"/>
    <p:sldId id="328" r:id="rId27"/>
    <p:sldId id="329" r:id="rId28"/>
    <p:sldId id="330" r:id="rId29"/>
    <p:sldId id="331" r:id="rId30"/>
    <p:sldId id="332" r:id="rId31"/>
    <p:sldId id="333" r:id="rId32"/>
    <p:sldId id="365" r:id="rId33"/>
    <p:sldId id="335" r:id="rId34"/>
    <p:sldId id="336" r:id="rId35"/>
    <p:sldId id="337" r:id="rId36"/>
    <p:sldId id="338" r:id="rId37"/>
    <p:sldId id="339" r:id="rId38"/>
    <p:sldId id="340" r:id="rId39"/>
    <p:sldId id="341" r:id="rId40"/>
    <p:sldId id="342" r:id="rId41"/>
    <p:sldId id="343" r:id="rId42"/>
    <p:sldId id="344" r:id="rId43"/>
    <p:sldId id="345" r:id="rId44"/>
    <p:sldId id="346" r:id="rId45"/>
    <p:sldId id="347" r:id="rId46"/>
    <p:sldId id="348" r:id="rId47"/>
    <p:sldId id="350" r:id="rId48"/>
    <p:sldId id="352" r:id="rId49"/>
    <p:sldId id="353" r:id="rId50"/>
    <p:sldId id="354" r:id="rId51"/>
    <p:sldId id="362" r:id="rId52"/>
    <p:sldId id="363" r:id="rId53"/>
    <p:sldId id="364" r:id="rId5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Юлия Александровна Гребеникова" initials="ЮАГ" lastIdx="6" clrIdx="0">
    <p:extLst>
      <p:ext uri="{19B8F6BF-5375-455C-9EA6-DF929625EA0E}">
        <p15:presenceInfo xmlns:p15="http://schemas.microsoft.com/office/powerpoint/2012/main" userId="S-1-5-21-1268857223-3853590193-3111496329-211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D2E87"/>
    <a:srgbClr val="42B48E"/>
    <a:srgbClr val="EE720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315" autoAdjust="0"/>
  </p:normalViewPr>
  <p:slideViewPr>
    <p:cSldViewPr snapToGrid="0" showGuides="1">
      <p:cViewPr varScale="1">
        <p:scale>
          <a:sx n="105" d="100"/>
          <a:sy n="105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commentAuthors" Target="commentAuthor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B1D98-1F3D-484B-9B31-9DAAB0DD0483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17A0-958E-4AD8-9A06-F6DD8D13CA8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9412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2200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984803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2295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4463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51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3709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905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88905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5687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07671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7455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16630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42293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26226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12698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55187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859701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30210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215569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292045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29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3516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30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4022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97499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193862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32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693210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15529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0C0F5DA-7535-473E-8440-7CA1E5D11B1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34</a:t>
            </a:fld>
            <a:endParaRPr lang="ru-RU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434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82596D-40D1-4442-BB62-1FA7F82EDC0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35</a:t>
            </a:fld>
            <a:endParaRPr lang="ru-RU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7106652-B397-4AB8-982F-C584E3274AB8}" type="slidenum">
              <a:rPr lang="ru-RU" smtClean="0"/>
              <a:pPr>
                <a:defRPr/>
              </a:pPr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10CA9C1-B718-40A8-862C-8F1780194C4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37</a:t>
            </a:fld>
            <a:endParaRPr lang="ru-RU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741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EF70AFC-06E4-4B4E-AA1B-81B873D5C82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38</a:t>
            </a:fld>
            <a:endParaRPr lang="ru-RU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8EA0F09-69F8-4B5A-B67C-99349B4D8DD1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39</a:t>
            </a:fld>
            <a:endParaRPr lang="ru-RU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533082F-403C-4EA1-A290-456AE24F6D0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40</a:t>
            </a:fld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875360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CAB9DCF-0505-42E7-876C-C5A4812AC32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41</a:t>
            </a:fld>
            <a:endParaRPr lang="ru-RU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0484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63AD11-DF9E-4E87-B5F7-59769EC39B3F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42</a:t>
            </a:fld>
            <a:endParaRPr lang="ru-RU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1508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45F38EE-94C5-4F4C-9D7C-B81114352D89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43</a:t>
            </a:fld>
            <a:endParaRPr lang="ru-RU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2B1C8C-865E-4425-8E37-1BEEF6C5E9C5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44</a:t>
            </a:fld>
            <a:endParaRPr lang="ru-RU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45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126988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46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7126988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47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8056266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 с 2025года +40 первокурсников, ФПК . Прочие услуги +10%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48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413756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49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0367150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50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97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38346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51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35693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52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15380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53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83763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6331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8446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4092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B217A0-958E-4AD8-9A06-F6DD8D13CA88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212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70193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87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47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3415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700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1786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2725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17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5958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910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286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9B272-30A1-4CF1-AE68-4B456431E288}" type="datetimeFigureOut">
              <a:rPr lang="ru-RU" smtClean="0"/>
              <a:pPr/>
              <a:t>12.12.2024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9CEBE-9CB6-4CB7-AD81-CA279448C9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810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26560" y="1479070"/>
            <a:ext cx="990917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ПРОГРАММА РАЗВИТИЯ</a:t>
            </a:r>
          </a:p>
          <a:p>
            <a:pPr algn="ctr"/>
            <a:endParaRPr lang="ru-RU" sz="24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Государственного профессионального образовательного автономного учреждения Амурской области </a:t>
            </a:r>
          </a:p>
          <a:p>
            <a:pPr algn="ctr"/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«Амурский многофункциональный центр </a:t>
            </a:r>
          </a:p>
          <a:p>
            <a:pPr algn="ctr"/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профессиональных квалификаций»</a:t>
            </a:r>
          </a:p>
          <a:p>
            <a:pPr algn="ctr"/>
            <a:endParaRPr lang="ru-RU" sz="2400" b="1" dirty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endParaRPr lang="ru-RU" sz="24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endParaRPr lang="ru-RU" sz="2400" b="1" dirty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86795" y="838200"/>
            <a:ext cx="11188700" cy="0"/>
          </a:xfrm>
          <a:prstGeom prst="line">
            <a:avLst/>
          </a:prstGeom>
          <a:ln>
            <a:solidFill>
              <a:srgbClr val="2D2E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7515874" y="4217954"/>
            <a:ext cx="34198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</a:rPr>
              <a:t>Рассмотрена: на заседании педагогического совета протокол 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</a:rPr>
              <a:t>№ _7_  от </a:t>
            </a:r>
            <a:r>
              <a:rPr lang="ru-RU" u="sng" dirty="0" smtClean="0">
                <a:solidFill>
                  <a:srgbClr val="2D2E87"/>
                </a:solidFill>
              </a:rPr>
              <a:t>28.06.2024</a:t>
            </a:r>
            <a:endParaRPr lang="ru-RU" u="sng" dirty="0">
              <a:solidFill>
                <a:srgbClr val="2D2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97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628" y="403220"/>
            <a:ext cx="4365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внутренней среды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Инфраструктура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628" y="1353378"/>
            <a:ext cx="5712646" cy="2715701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Сильные стороны ОО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Наличие общежития;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-Спортивная база: </a:t>
            </a:r>
            <a:r>
              <a:rPr lang="ru-RU" sz="1500" dirty="0">
                <a:solidFill>
                  <a:srgbClr val="2D2E87"/>
                </a:solidFill>
                <a:latin typeface="Montserrat" panose="00000500000000000000" pitchFamily="2" charset="-52"/>
              </a:rPr>
              <a:t>стадион, тренажерный 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зал, спортзал, конференц-</a:t>
            </a:r>
            <a:r>
              <a:rPr lang="ru-RU" sz="15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зал,столовая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, библиотека; 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-Наличие студенческого профсоюза, центра содействия трудоустройству выпускников;</a:t>
            </a:r>
          </a:p>
          <a:p>
            <a:pPr marL="285750" indent="-28575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Наличие учебного полигона по профессиям и компетенциям компании «Транснефть»;</a:t>
            </a:r>
          </a:p>
          <a:p>
            <a:pPr marL="285750" indent="-28575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Наличие </a:t>
            </a:r>
            <a:r>
              <a:rPr lang="en-US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IT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-куба, оснащённого современным оборудованием.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146986" y="880370"/>
            <a:ext cx="5680364" cy="289639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Слабые стороны ОО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Учреждение 1974г постройки;</a:t>
            </a:r>
          </a:p>
          <a:p>
            <a:pPr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Дефицит аудиторных площадей и мест в общежитии;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Бюджетное финансирование осуществляется недостаточно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Отсутствие зон комфорта, </a:t>
            </a:r>
            <a:r>
              <a:rPr lang="ru-RU" sz="1500" dirty="0" err="1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коворкинг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 зон;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sym typeface="Montserrat"/>
              </a:rPr>
              <a:t>Отсутствие актового зала;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sym typeface="Montserrat"/>
              </a:rPr>
              <a:t>Отсутствие площадки для проведения линеек;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sym typeface="Montserrat"/>
              </a:rPr>
              <a:t>-Отсутствие оборудованной площадки для сдачи демонстрационного экзамена по компетенции «Электромонтаж».</a:t>
            </a:r>
            <a:endParaRPr lang="ru-RU" sz="15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2628" y="4069079"/>
            <a:ext cx="5712646" cy="2441447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Возможности ОО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Возможность осуществления всестороннего образовательного и воспитательного процесса;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-Содействие внеурочной занятости студентов – стройотряд, </a:t>
            </a:r>
            <a:r>
              <a:rPr lang="ru-RU" sz="15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волонтерство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и добровольчество, спортивные секции и кружки технической направленности;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Обучение по дополнительным профессиональным квалификациям, в том числе в рамках проекта «</a:t>
            </a:r>
            <a:r>
              <a:rPr lang="ru-RU" sz="15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Деография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»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165274" y="3785904"/>
            <a:ext cx="5680364" cy="2733766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Угрозы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Бюджетное финансирование осуществляется не в полном объеме;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-Несвоевременность оплаты за оказанные образовательные услуги партнерами;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-Снижение средств благотворительной помощи компании «Транснефть»;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-Недостаточность  внебюджетных средств для содержания существующих и создания новых объектов инфраструктуры;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-Отсутствие оснащенного медицинского кабинета.</a:t>
            </a:r>
            <a:endParaRPr lang="ru-RU" sz="15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3654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628" y="152012"/>
            <a:ext cx="49888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внутренней среды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Внешние связи/партнерство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21065" y="1024933"/>
            <a:ext cx="6225455" cy="3016716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Сильные стороны ОО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Учебные планы формируются для нужд работодателей и согласовываются с ними;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-Наличие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Центра промышленной безопасности, обеспечивающего реализацию программ профессиональной подготовки и дополнительного профессионального образования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Наличие автотранспортного отделения для обучения кандидатов в водители;</a:t>
            </a:r>
          </a:p>
          <a:p>
            <a:pPr marL="285750" indent="-28575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Наличие железнодорожного отделения для внебюджетной подготовки кадров для РЖД.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56567" y="1024934"/>
            <a:ext cx="5571310" cy="278811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Слабые стороны ОО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Недостаточный уровень </a:t>
            </a:r>
            <a:r>
              <a:rPr lang="ru-RU" sz="15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профориентационной</a:t>
            </a:r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работы;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-Недостаточное количество предприятий, с которыми заключены договоры о сотрудничестве;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Недостаточный спектр программ дополнительного образования;</a:t>
            </a:r>
          </a:p>
          <a:p>
            <a:pPr lvl="0">
              <a:buFontTx/>
              <a:buChar char="-"/>
            </a:pPr>
            <a:r>
              <a:rPr lang="ru-RU" sz="1500" dirty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Недостаточный уровень межмуниципального взаимодействия по организации взаимодействия с партнерами.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31112" y="4041649"/>
            <a:ext cx="6225455" cy="206624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Возможности ОО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-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Наличие корпоративного Центра компании Транснефть по промышленной безопасности;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-Информационная открытость к выстраиванию партнерских отношений, в том числе для прохождения производственной практики студентов;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-Профессиональная мобильность педагогического коллектива в работе с партнерами.</a:t>
            </a:r>
            <a:endParaRPr lang="ru-RU" sz="15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46520" y="3813048"/>
            <a:ext cx="5581357" cy="229484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r>
              <a:rPr lang="ru-RU" sz="15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Угрозы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-Низкий процент трудоустройства выпускников– 62%;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-отсутствие в городе Белогорск крупного работодателя;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-Недостаточное количество экспертов демонстрационного экзамена - работников организаций реального сектора экономики;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- </a:t>
            </a:r>
            <a:r>
              <a:rPr lang="ru-RU" sz="1500" dirty="0" err="1" smtClean="0">
                <a:solidFill>
                  <a:srgbClr val="2D2E87"/>
                </a:solidFill>
                <a:latin typeface="Montserrat"/>
              </a:rPr>
              <a:t>Санкционное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 давление на компанию «Транснефть»</a:t>
            </a:r>
          </a:p>
          <a:p>
            <a:pPr algn="ctr"/>
            <a:endParaRPr lang="ru-RU" sz="1600" dirty="0">
              <a:solidFill>
                <a:srgbClr val="FF0000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104058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628" y="403220"/>
            <a:ext cx="796404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внутренней среды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Технологическое и информационное обеспечение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628" y="1427018"/>
            <a:ext cx="6030468" cy="247747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Сильные стороны ОО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ИКТ-компетентность основной части педагогического коллектива;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Наличие электронных библиотечных систем;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-Наличие платформ для дистанционного обучения;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-Наличие электронных образовательных ресурсов;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Открытие </a:t>
            </a:r>
            <a:r>
              <a:rPr lang="en-US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IT-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куба, наличие компетентного коллектива.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483096" y="1427019"/>
            <a:ext cx="5445670" cy="247747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Слабые стороны ОО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Недостаточное применение педагогами возможностей компьютерной техники, оргтехники, мультимедийного оборудования;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Недостаточная реклама образовательных услуг, реализуемых для населения города Белогорск и всей Амурской области;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Недостаточность программного обеспечения.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2628" y="3904488"/>
            <a:ext cx="6030468" cy="237744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Возможности ОО</a:t>
            </a:r>
          </a:p>
          <a:p>
            <a:endParaRPr lang="ru-RU" sz="1600" dirty="0" smtClean="0">
              <a:solidFill>
                <a:srgbClr val="FF0000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-Возможность онлайн обучения, дистанционного обучения или применения смешанных форм работы;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-Наличие в каждом кабинете ИКТ-комплекса для организации образовательного процесса;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Наличие возможностей для он-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лайн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-трансляций регионального чемпионата «Молодые профессионалы» и демонстрационного экзамена.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83096" y="3904488"/>
            <a:ext cx="5445670" cy="237744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Угрозы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-Недостаточное использование в образовательном процессе ИКТ;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-Недостаточное освещение в социальных сетях и на федеральных каналах (Телеграмм,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Сферум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и т.д.)результатов деятельности учреждения;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Отсутствие систем оповещения в случае угроз террористического характера.</a:t>
            </a:r>
          </a:p>
        </p:txBody>
      </p:sp>
    </p:spTree>
    <p:extLst>
      <p:ext uri="{BB962C8B-B14F-4D97-AF65-F5344CB8AC3E}">
        <p14:creationId xmlns:p14="http://schemas.microsoft.com/office/powerpoint/2010/main" val="2598613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37260" y="482976"/>
            <a:ext cx="783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Вывод на основе анализа внутренней среды: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25196" y="944641"/>
            <a:ext cx="11483439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Для качественного ведения образовательного процесса необходимо: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-Увеличение бюджетного финансирования;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-Увеличение финансовых средств за счет расширения перечня реализуемых программ ДПО;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 panose="00000500000000000000" charset="-128"/>
              </a:rPr>
              <a:t>-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Привлечение к реализации образовательных программ сотрудников работодателей в качестве преподавателей, мастеров производственного обучения и/или наставников</a:t>
            </a: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 panose="00000500000000000000" charset="-128"/>
              </a:rPr>
              <a:t>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/>
              </a:rPr>
              <a:t>- Увеличение количества экспертов демонстрационного экзамена - работников организаций реального сектора экономики;</a:t>
            </a:r>
            <a:endParaRPr lang="ru-RU" dirty="0" smtClean="0">
              <a:solidFill>
                <a:srgbClr val="2D2E87"/>
              </a:solidFill>
              <a:latin typeface="Montserrat"/>
              <a:ea typeface="Dela Gothic One" panose="00000500000000000000" charset="-128"/>
            </a:endParaRP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 panose="00000500000000000000" charset="-128"/>
              </a:rPr>
              <a:t>-Сохранение кадрового потенциала учреждения;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 panose="00000500000000000000" charset="-128"/>
              </a:rPr>
              <a:t>-Увеличение количества партнеров учреждения</a:t>
            </a: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-Необходимость выстраивания новой системы</a:t>
            </a:r>
            <a:r>
              <a:rPr lang="en-US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 </a:t>
            </a:r>
            <a:r>
              <a:rPr lang="ru-RU" dirty="0" err="1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профориентационной</a:t>
            </a:r>
            <a:r>
              <a:rPr lang="en-US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 </a:t>
            </a: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деятельности совместно с работодателем;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-Увеличение количества </a:t>
            </a:r>
            <a:r>
              <a:rPr lang="ru-RU" dirty="0" err="1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стажировочных</a:t>
            </a: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 площадок для качественной подготовки кадров;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-Увеличение применяемых в образовательном процессе средств ИКТ;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 Формирование системы оповещения участников образовательного процесса в случае угроз террористического характера;</a:t>
            </a:r>
          </a:p>
          <a:p>
            <a:pPr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-Прием на работу молодых специалистов с целью омоложения коллектива;</a:t>
            </a:r>
          </a:p>
          <a:p>
            <a:pPr marL="285750" indent="-285750">
              <a:buClr>
                <a:schemeClr val="lt1"/>
              </a:buClr>
              <a:buSzPct val="153000"/>
            </a:pPr>
            <a:r>
              <a:rPr lang="ru-RU" dirty="0" smtClean="0">
                <a:solidFill>
                  <a:srgbClr val="2D2E87"/>
                </a:solidFill>
                <a:latin typeface="Montserrat" pitchFamily="2" charset="-52"/>
                <a:ea typeface="Dela Gothic One" panose="00000500000000000000" charset="-128"/>
              </a:rPr>
              <a:t>-Увеличение количества целевых договоров.</a:t>
            </a:r>
            <a:endParaRPr lang="en-US" dirty="0" smtClean="0">
              <a:solidFill>
                <a:srgbClr val="2D2E87"/>
              </a:solidFill>
              <a:latin typeface="Montserrat" pitchFamily="2" charset="-52"/>
              <a:ea typeface="Dela Gothic One" panose="0000050000000000000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13997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498108" y="503761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«заказчиков»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4356" y="1040795"/>
            <a:ext cx="5154547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</a:t>
            </a: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государства, федерального округа и региона в сфере развития кадрового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потенциала: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88714" y="2056461"/>
            <a:ext cx="5513321" cy="36325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Нехватка рабочих кадров в ДФО в связи с СВО.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Рост кадровой потребности в Амурской области, связанный с реализацией масштабных промышленных проектов (Космодром Восточный, Газоперерабатывающий завод и т.д.).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Привлечение мигрантов в качестве рабочей силы.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Подготовка квалифицированных рабочих кадров в более короткие сроки.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6112082" y="1682496"/>
            <a:ext cx="5543263" cy="45340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Развитие МТБ учреждения, оснащение высокотехнологичным оборудованием.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Переход на новые ФГОС и образовательные программы с сокращенными сроками обучения.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Участие представителей работодателя в разработке, согласовании образовательных программ, приемке демонстрационного экзамена.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Заключение договоров о сотрудничестве с работодателями, предусматривающих целевое обучение студентов, организацию рабочих мест для прохождения производственной практики.</a:t>
            </a:r>
          </a:p>
          <a:p>
            <a:pPr marL="228600" indent="-228600"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Открытие внебюджетных групп, обучающихся по программам с сокращенным сроком обучения.</a:t>
            </a:r>
          </a:p>
          <a:p>
            <a:pPr marL="228600" indent="-228600">
              <a:buAutoNum type="arabicPeriod"/>
            </a:pP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12082" y="1100909"/>
            <a:ext cx="5311979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Деятельность ГПОАУ АМФЦПК, отвечающая </a:t>
            </a: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этим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целям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7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15229" y="301601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«заказчиков»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61268" y="970102"/>
            <a:ext cx="5218253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Запрос </a:t>
            </a:r>
            <a:r>
              <a:rPr lang="ru-RU" sz="14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работодателей к подготовке </a:t>
            </a:r>
            <a:r>
              <a:rPr lang="ru-RU" sz="1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кадров </a:t>
            </a:r>
            <a:endParaRPr lang="ru-RU" sz="14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54379" y="1389414"/>
            <a:ext cx="5594256" cy="428699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 smtClean="0">
              <a:solidFill>
                <a:srgbClr val="2D2E87"/>
              </a:solidFill>
              <a:latin typeface="Montserrat"/>
            </a:endParaRPr>
          </a:p>
          <a:p>
            <a:r>
              <a:rPr lang="ru-RU" sz="1400" b="1" i="1" u="sng" dirty="0" smtClean="0">
                <a:solidFill>
                  <a:srgbClr val="2D2E87"/>
                </a:solidFill>
                <a:latin typeface="Montserrat"/>
              </a:rPr>
              <a:t>Работодатель заинтересован в получении: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1. Высококвалифицированного специалиста среднего звена и рабочего в более короткие сроки.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2. Работника широкого профиля: расширенные профессиональные компетенции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3. Специалиста с активной жизненной позицией, развитыми личностными характеристиками, готового к участию в корпоративных, волонтерских мероприятиях, конкурсах, соревнованиях и т.д.;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4. Ответственного за результат трудовой деятельности;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5. С высоким уровнем профессиональных знаний.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6. Мобильного, </a:t>
            </a:r>
            <a:r>
              <a:rPr lang="ru-RU" sz="1400" dirty="0" err="1" smtClean="0">
                <a:solidFill>
                  <a:srgbClr val="2D2E87"/>
                </a:solidFill>
                <a:latin typeface="Montserrat"/>
              </a:rPr>
              <a:t>стрессоустойчивого</a:t>
            </a:r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, трудолюбивого, преданного профессии, нацеленного на продолжение обучения и развитие профессиональных навыков;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7. С достойным уровнем базовых знаний, наличием дипломов,(свидетельств) подтверждающих соответствующие разряды по профессии;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8. Готового работать в непростых условиях и в отдаленной местности.</a:t>
            </a:r>
          </a:p>
          <a:p>
            <a:endParaRPr lang="ru-RU" sz="14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721531" y="782317"/>
            <a:ext cx="6296297" cy="29940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1. Разработаны образовательные программы при непосредственном участии работодателя, согласованы с ним;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2. Привлечение специалистов работодателя в образовательном процессе (экскурсии, практические занятия), в процессе прохождения практики.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3. Осуществляется взаимодействие с работодателями по вопросам организации совместных мероприятий корпоративного характера (конкурсы, соревнования, спортивные, волонтерские мероприятия и т.д.) с целью повышения у обучающихся интереса к будущей профессии, развития личностных и профессиональных компетенций.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4. Проведение ГИА будет в форме демонстрационного экзамена.</a:t>
            </a:r>
            <a:endParaRPr lang="ru-RU" sz="14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638748" y="346755"/>
            <a:ext cx="6068536" cy="340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Насколько </a:t>
            </a:r>
            <a:r>
              <a:rPr lang="ru-RU" sz="1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ГПОАУ АМФЦПК </a:t>
            </a:r>
            <a:r>
              <a:rPr lang="ru-RU" sz="14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отвечает этим запросам </a:t>
            </a:r>
            <a:r>
              <a:rPr lang="ru-RU" sz="1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сегодня</a:t>
            </a:r>
            <a:endParaRPr lang="ru-RU" sz="14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5784300" y="3852831"/>
            <a:ext cx="6193943" cy="587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Что нужно </a:t>
            </a:r>
            <a:r>
              <a:rPr lang="ru-RU" sz="14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сделать для того, чтобы выпускники были востребованы в </a:t>
            </a:r>
            <a:r>
              <a:rPr lang="ru-RU" sz="1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будущем</a:t>
            </a:r>
            <a:endParaRPr lang="ru-RU" sz="14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779242" y="4453247"/>
            <a:ext cx="6214835" cy="222187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rgbClr val="2D2E87"/>
                </a:solidFill>
              </a:rPr>
              <a:t> </a:t>
            </a:r>
            <a:r>
              <a:rPr lang="ru-RU" sz="1400" dirty="0" smtClean="0">
                <a:solidFill>
                  <a:srgbClr val="2D2E87"/>
                </a:solidFill>
                <a:latin typeface="Montserrat"/>
              </a:rPr>
              <a:t>1. </a:t>
            </a:r>
            <a:r>
              <a:rPr lang="ru-RU" sz="1400" dirty="0" smtClean="0">
                <a:solidFill>
                  <a:srgbClr val="2D2E87"/>
                </a:solidFill>
                <a:latin typeface="Montserrat"/>
                <a:sym typeface="Montserrat"/>
              </a:rPr>
              <a:t>Формирование контрольных цифр приема с учетом потребностей региона </a:t>
            </a:r>
          </a:p>
          <a:p>
            <a:r>
              <a:rPr lang="ru-RU" sz="1400" dirty="0" smtClean="0">
                <a:solidFill>
                  <a:srgbClr val="2D2E87"/>
                </a:solidFill>
                <a:latin typeface="Montserrat"/>
                <a:sym typeface="Montserrat"/>
              </a:rPr>
              <a:t>2. Тесное взаимодействие с представителями работодателя</a:t>
            </a:r>
          </a:p>
          <a:p>
            <a:pPr marL="228600" indent="-228600">
              <a:buAutoNum type="arabicPeriod" startAt="2"/>
            </a:pPr>
            <a:r>
              <a:rPr lang="ru-RU" sz="14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</a:rPr>
              <a:t>Организация коммуникации  между студентами и профильными компаниями, в том числе через проведение совместных внеурочных мероприятий.</a:t>
            </a:r>
          </a:p>
          <a:p>
            <a:pPr marL="228600" indent="-228600">
              <a:buAutoNum type="arabicPeriod" startAt="2"/>
            </a:pPr>
            <a:r>
              <a:rPr lang="ru-RU" sz="1400" dirty="0" smtClean="0">
                <a:solidFill>
                  <a:srgbClr val="2D2E87"/>
                </a:solidFill>
                <a:latin typeface="Montserrat"/>
                <a:ea typeface="Dela Gothic One"/>
              </a:rPr>
              <a:t>Увеличение количества договоров о целевом обучении.</a:t>
            </a:r>
            <a:endParaRPr lang="ru-RU" sz="14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35040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268844" y="288608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студентов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2655" y="791973"/>
            <a:ext cx="4282040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Запрос студентов 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9149" y="1164244"/>
            <a:ext cx="5648562" cy="449589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Получение знаний, умений, практического опыта, освоение личных и профессиональных компетенций в результате освоения ОП, реализуемых высококвалифицированными педагогами.</a:t>
            </a:r>
          </a:p>
          <a:p>
            <a:pPr marL="228600" indent="-2286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 Более быстрое получение профессии, возможность зарабатывать денежные средства ещё в период прохождения производственной практики.</a:t>
            </a:r>
          </a:p>
          <a:p>
            <a:pPr marL="228600" indent="-2286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Гарантированное трудоустройство.</a:t>
            </a:r>
          </a:p>
          <a:p>
            <a:pPr marL="228600" indent="-2286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Возможность заключения целевого договора с последующим получением статуса Молодого специалиста.</a:t>
            </a:r>
          </a:p>
          <a:p>
            <a:pPr marL="228600" indent="-2286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Возможность получения образования по индивидуальному плану при трудоустройстве или работе в стройотряде.</a:t>
            </a:r>
          </a:p>
          <a:p>
            <a:pPr marL="228600" indent="-2286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Обучение на высокотехнологичном оборудовании, современных тренажерных комплексах.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6101589" y="927049"/>
            <a:ext cx="5461000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Насколько привлекателен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ГПОАУ АМФЦПК </a:t>
            </a: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абитуриентов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101589" y="1585691"/>
            <a:ext cx="5461000" cy="407444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Получение профессионального образования на базе основного общего образования.</a:t>
            </a:r>
          </a:p>
          <a:p>
            <a:pPr marL="342900" indent="-3429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100% востребованность выпускников учреждения.</a:t>
            </a:r>
          </a:p>
          <a:p>
            <a:pPr marL="342900" indent="-3429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Возможность прохождения оплачиваемой производственной практики на предприятиях.</a:t>
            </a:r>
          </a:p>
          <a:p>
            <a:pPr marL="342900" indent="-3429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Быстрая адаптация выпускников на рабочих местах.</a:t>
            </a:r>
          </a:p>
          <a:p>
            <a:pPr marL="342900" indent="-3429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Использование в образовательном процессе современного оборудования, тренажерных комплексов.</a:t>
            </a:r>
          </a:p>
          <a:p>
            <a:pPr marL="342900" indent="-3429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Активная насыщенная волонтерская, добровольческая деятельность.</a:t>
            </a:r>
          </a:p>
          <a:p>
            <a:pPr marL="342900" indent="-342900">
              <a:buAutoNum type="arabicPeriod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Высокая социальная, трудовая востребованность профессии, специальности.</a:t>
            </a:r>
          </a:p>
          <a:p>
            <a:pPr marL="342900" indent="-342900">
              <a:buAutoNum type="arabicPeriod"/>
            </a:pP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978494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89478" y="241107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студентов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56512" y="1014368"/>
            <a:ext cx="9929400" cy="36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Отвечает ли качество образования ожиданиям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студентов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56512" y="1380622"/>
            <a:ext cx="10928352" cy="459722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Образовательный процесс осуществляется квалифицированными педагогами (доля педагогических работников с высшей квалификационной категорией – 19,6%, с первой – 25,5% ), прошедшими курсы повышения квалификации и стажировки на площадках работодателя.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Образовательный процесс осуществляется в хорошо оснащенных кабинетах, мастерских, тренажерах, библиотеке.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Имеется возможность обучаться по программам дополнительного образования (стрелковый тир, робототехника, программы </a:t>
            </a:r>
            <a:r>
              <a:rPr lang="en-US" sz="1600" dirty="0" smtClean="0">
                <a:solidFill>
                  <a:srgbClr val="2D2E87"/>
                </a:solidFill>
                <a:latin typeface="Montserrat"/>
              </a:rPr>
              <a:t>IT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– куба и т.д.)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Участие в проекте «Профессионалитет» (ЖД профессии), цель которого создание условий для формирования позитивного общественного устойчивого бренда федерального проекта «Профессионалитет».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Участие в получении студентами качественного образовательного опыта в рамках регионального чемпионата «Молодые профессионалы».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Участие студентов в профсоюзной жизни, конкурсах, олимпиадах, чемпионатах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различного уровня с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получением призовых мест.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Участие в работе строительных отрядов, добровольческой и волонтерской жизни города и области.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978494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474357" y="373132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студентов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3106" y="933918"/>
            <a:ext cx="10961580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Как повысить конкурентоспособность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ГПОАУ АМФЦПК и привлекательность для абитуриента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09983" y="1936338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04458" y="3318116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480707" y="4717055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1425039" y="1531917"/>
            <a:ext cx="4215740" cy="159129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</a:rPr>
              <a:t>Соответствие выпускника внутренним корпоративным стандартам работодателя, снижение адаптационного периода при трудоустройстве на предприятия</a:t>
            </a:r>
            <a:endParaRPr lang="ru-RU" sz="1600" dirty="0">
              <a:solidFill>
                <a:srgbClr val="2D2E87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413164" y="3190840"/>
            <a:ext cx="4191988" cy="120303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Получение высшего образования после окончания ГПОАУ АМФЦПК по сокращенной программе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425039" y="4443921"/>
            <a:ext cx="4191989" cy="1529367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Распределение более 65% выпускников учреждения,</a:t>
            </a:r>
          </a:p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прохождение производственной практики на оплачиваемых местах для 80% студентов  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012872" y="2078842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042973" y="3448744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</a:t>
            </a:r>
            <a:endParaRPr lang="ru-RU" sz="16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6049367" y="4638494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6</a:t>
            </a:r>
            <a:endParaRPr lang="ru-RU" sz="1600" dirty="0"/>
          </a:p>
        </p:txBody>
      </p:sp>
      <p:sp>
        <p:nvSpPr>
          <p:cNvPr id="25" name="Прямоугольник 24"/>
          <p:cNvSpPr/>
          <p:nvPr/>
        </p:nvSpPr>
        <p:spPr>
          <a:xfrm>
            <a:off x="6764114" y="1840675"/>
            <a:ext cx="4517444" cy="1377537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Montserrat SemiBold"/>
              </a:rPr>
              <a:t>Участие </a:t>
            </a:r>
            <a:r>
              <a:rPr lang="ru-RU" sz="160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Montserrat SemiBold"/>
              </a:rPr>
              <a:t>в чемпионатах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Montserrat SemiBold"/>
              </a:rPr>
              <a:t>по специальностям и профессиям, конкурсах профессионального мастерства, грантах, проектах</a:t>
            </a:r>
            <a:endParaRPr lang="ru-RU" sz="1600" dirty="0">
              <a:solidFill>
                <a:srgbClr val="2D2E87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6830957" y="3347004"/>
            <a:ext cx="4450601" cy="111026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FFFFF"/>
              </a:buClr>
              <a:buSzPts val="3600"/>
              <a:buFont typeface="Dela Gothic One"/>
              <a:buNone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Открытие новых профессий и специальностей, востребованных на рынке труда</a:t>
            </a:r>
            <a:endParaRPr lang="ru-RU" sz="1600" dirty="0">
              <a:solidFill>
                <a:srgbClr val="2D2E87"/>
              </a:solidFill>
              <a:latin typeface="Montserrat"/>
              <a:ea typeface="Dela Gothic One"/>
              <a:cs typeface="Dela Gothic One"/>
              <a:sym typeface="Montserrat SemiBold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6804973" y="4538925"/>
            <a:ext cx="4464710" cy="967572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Оборудование зон комфорта,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коворкинг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 зон,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брендирование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 помещений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8201749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14980" y="420633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сотрудников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6856" y="1028920"/>
            <a:ext cx="9146140" cy="3662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Уровень </a:t>
            </a: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профессионализма управленческого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преподавательского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состава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516599" y="1395174"/>
            <a:ext cx="10987640" cy="402182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Уровень профессионализма управленческого и преподавательского состава можно оценить как высокий, это подтверждается следующими показателями: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Образовательный процесс осуществляется квалифицированными педагогами. Доля педагогических работников с высшей квалификационной категорией – 19,6%, с первой – 25,5%.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Регулярное прохождение курсов повышения квалификации и стажировок на площадках работодателя.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Использование педагогическими работниками при реализации образовательных программ электронных образовательных ресурсов.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12 преподавателей имеют статус экспертов чемпионата «Молодые профессионалы» и экспертов демонстрационного экзамена.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Мотивированный к развитию и готовый к изменениям педагогический коллектив.</a:t>
            </a:r>
          </a:p>
          <a:p>
            <a:pPr marL="228600" indent="-228600">
              <a:buFont typeface="+mj-lt"/>
              <a:buAutoNum type="arabicPeriod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Привлечение высококвалифицированных специалистов работодателя ОАО “РЖД”, обладающих высокими показателями профессиональных и корпоративных компетенций, гибкими навыками и способными увлечь за собой.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988756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00130" y="613843"/>
            <a:ext cx="4280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внешней среды: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3133" y="1306569"/>
            <a:ext cx="4769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1. Политика. Ключевые политические события, повлиявшие на развитие ОО</a:t>
            </a:r>
            <a:endParaRPr lang="ru-RU" sz="20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69683" y="2322232"/>
            <a:ext cx="4604198" cy="373920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Федеральный закон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от 29 декабря 2012 г. № 273-ФЗ «Об образовании в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Российской Федерации»;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Введение политических и экономических санкций в отношении Российской Федерации; 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Реализация проектов «Рабочие кадры для передовых технологий», «Демография», «Содействие занятости населения» и другие;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Реализация федерального проекта «Молодые профессионалы»;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Реализация федерального проекта «Профессионалитет».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650173" y="166255"/>
            <a:ext cx="6355780" cy="350499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Отсутствие внешних конкурентов в развитии собственных производств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Популяризация престижа рабочих профессий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Разработка и внедрение новых ФГОС СПО по ТОП 50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Внедрение демонстрационного экзамена как основной формы оценки качества образования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Развитие чемпионатного движения «Молодые профессионалы»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Создание профессиональных кластеров, оснащенных высокотехнологичным оборудованием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Повышение квалификаций педагогов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Сокращение сроков освоения образовательных программ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650173" y="3978233"/>
            <a:ext cx="6332029" cy="2695699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Сложности  проведения закупочных процедур в виду отсутствия необходимых производителей, ограничений регионального характера;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Недостаточность оборудования и программного обеспечения российского производства;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Желание выпускников после окончания учреждения пойти служить по контракту;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Низкий уровень заработной платы молодых рабочих;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Отсутствие в г.Белогорск крупных работодателей, способных трудоустроить всех выпускников строительных профессий.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900046" y="599987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+</a:t>
            </a:r>
            <a:endParaRPr lang="ru-RU" sz="2800" dirty="0">
              <a:latin typeface="Montserrat" panose="00000500000000000000" pitchFamily="2" charset="-52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4895317" y="3981800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-</a:t>
            </a:r>
            <a:endParaRPr lang="ru-RU" sz="2800" dirty="0"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46639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403106" y="634390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Цели сотрудников: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483" y="1397055"/>
            <a:ext cx="10914078" cy="37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Как обеспечить рост профессионализма и карьерное развитие сотрудников внутри </a:t>
            </a: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системы</a:t>
            </a:r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93111" y="2292597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336" y="3211237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336" y="4277667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43235" y="2150094"/>
            <a:ext cx="4123290" cy="91374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Прохождение курсов повышения квалификации, стажировок на площадках предприятий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359226" y="3165971"/>
            <a:ext cx="4123290" cy="74930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Внедрение системы стимулирования  труда  преподавателей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361461" y="4073238"/>
            <a:ext cx="4123290" cy="1179362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FFFFF"/>
              </a:buClr>
              <a:buSzPts val="3600"/>
              <a:buFont typeface="Dela Gothic One"/>
              <a:buNone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Montserrat SemiBold"/>
              </a:rPr>
              <a:t>Разработана система мер поддержки молодых педагогических работников</a:t>
            </a:r>
            <a:endParaRPr lang="ru-RU" sz="1600" dirty="0">
              <a:solidFill>
                <a:srgbClr val="2D2E87"/>
              </a:solidFill>
              <a:latin typeface="Montserrat"/>
              <a:ea typeface="Dela Gothic One"/>
              <a:cs typeface="Dela Gothic One"/>
              <a:sym typeface="Montserrat SemiBold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036623" y="2245096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114226" y="3579372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102350" y="4681428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6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834248" y="1971304"/>
            <a:ext cx="4566063" cy="1343726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FFFFF"/>
              </a:buClr>
              <a:buSzPts val="3600"/>
              <a:buFont typeface="Dela Gothic One"/>
              <a:buNone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</a:rPr>
              <a:t>Проведение круглых столов с работодателями с целью информирования преподавателей о новых технологиях на производстве</a:t>
            </a:r>
            <a:endParaRPr lang="ru-RU" sz="1600" dirty="0">
              <a:solidFill>
                <a:srgbClr val="2D2E87"/>
              </a:solidFill>
              <a:latin typeface="Montserrat"/>
              <a:ea typeface="Dela Gothic One"/>
              <a:cs typeface="Dela Gothic One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852474" y="3431968"/>
            <a:ext cx="4571587" cy="114608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Участие в профессиональных конкурсах, различных конкурсах методического обеспечения    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872871" y="4693304"/>
            <a:ext cx="4539315" cy="74930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Внедрение института наставничества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2725614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84643" y="627462"/>
            <a:ext cx="77993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Стратегическая цель колледжа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16498" y="1566004"/>
            <a:ext cx="10987640" cy="33385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Подготовка на высокотехнологичном оборудовании квалифицированных рабочих и специалистов, в том числе на внебюджетной основе в более короткий срок; </a:t>
            </a:r>
          </a:p>
          <a:p>
            <a:pPr marL="228600" indent="-22860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Привлечение представителей работодателей к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профориентационной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работе, работе над профессиональными программами, участию в региональном конкурсе «Молодые профессионалы» и демонстрационном экзамене;</a:t>
            </a:r>
          </a:p>
          <a:p>
            <a:pPr marL="228600" indent="-22860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Подготовка рабочих профессий железнодорожной отрасли а рамках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Профессионалитета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Активизация работы по увеличению бюджетного и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внебюжетного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финансированию в соответствии с нормативами; </a:t>
            </a:r>
          </a:p>
          <a:p>
            <a:pPr marL="285750" indent="-285750">
              <a:buFontTx/>
              <a:buChar char="-"/>
            </a:pP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Посик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новых потенциальных партнеров для организации производственной практики студентов ГПОАУ АМФЦПК и заключения целевых договоров;</a:t>
            </a:r>
          </a:p>
          <a:p>
            <a:pPr marL="228600" indent="-228600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Актуализация системы оценки деятельности преподавателей;</a:t>
            </a:r>
          </a:p>
          <a:p>
            <a:pPr marL="228600" indent="-228600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Создание мер поддержки молодых педагогов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;</a:t>
            </a:r>
            <a:endParaRPr lang="ru-RU" sz="1600" dirty="0" smtClean="0">
              <a:solidFill>
                <a:srgbClr val="2D2E87"/>
              </a:solidFill>
              <a:latin typeface="Montserrat"/>
            </a:endParaRPr>
          </a:p>
          <a:p>
            <a:pPr marL="228600" indent="-228600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Повышение качества прохождения стажировок педагогическими работниками на предприятиях работодателей, в том числе в рамках проекта «Профессионалитет».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222270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996873" y="480010"/>
            <a:ext cx="19007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Задачи</a:t>
            </a:r>
            <a:endParaRPr lang="ru-RU" sz="2400" b="1" dirty="0">
              <a:solidFill>
                <a:srgbClr val="2D2E87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88956" y="1415958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1</a:t>
            </a:r>
            <a:endParaRPr lang="ru-RU" sz="16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88956" y="2912541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2</a:t>
            </a:r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88956" y="4092882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3</a:t>
            </a:r>
            <a:endParaRPr lang="ru-RU" sz="16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20856" y="1001773"/>
            <a:ext cx="4445554" cy="175046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Сохранить кадровый потенциал ГПОАУ АМФЦПК, увеличить долю специалистов, привлекаемых  с предприятий отрасли, для участия в реализации образовательных программ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415331" y="2865398"/>
            <a:ext cx="4451079" cy="92343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Повышение квалификации педагогов и кураторов групп, ответственных за воспитательную работу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426464" y="3892857"/>
            <a:ext cx="4439946" cy="1199408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28600" indent="-228600"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   Обучение педагогических работников актуальным педагогическим, производственным и цифровым навыкам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215597" y="1224956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5</a:t>
            </a:r>
            <a:endParaRPr lang="ru-RU" sz="16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215597" y="2377586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6</a:t>
            </a:r>
            <a:endParaRPr lang="ru-RU" sz="16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191847" y="4126264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7</a:t>
            </a:r>
            <a:endParaRPr lang="ru-RU" sz="16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6965722" y="1001773"/>
            <a:ext cx="4393438" cy="824147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Активизировать систему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профориентационной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работы</a:t>
            </a:r>
            <a:endParaRPr lang="ru-RU" sz="16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947497" y="1974256"/>
            <a:ext cx="4387089" cy="174607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Расширить перечень реализуемых программ профессиональной подготовки и повышения квалификации. Поиск новых образовательных услуг для получения прибыли от их реализации</a:t>
            </a:r>
            <a:endParaRPr lang="ru-RU" sz="1600" dirty="0">
              <a:solidFill>
                <a:srgbClr val="2D2E87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47498" y="3788828"/>
            <a:ext cx="4393438" cy="150573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2D2E87"/>
                </a:solidFill>
                <a:latin typeface="Montserrat"/>
              </a:rPr>
              <a:t>Развитие материально-технического оснащения учреждения с акцентом на новые программы обучения по «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Мехатронике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» и «Беспилотным авиационным системам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»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68778" y="5234932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4</a:t>
            </a:r>
            <a:endParaRPr lang="ru-RU" sz="1600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1425114" y="5193525"/>
            <a:ext cx="4453172" cy="91453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>
                <a:solidFill>
                  <a:srgbClr val="2D2E87"/>
                </a:solidFill>
                <a:latin typeface="Montserrat"/>
              </a:rPr>
              <a:t>Увеличить количество студентов заключивших договор целевого обучения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6215597" y="5349427"/>
            <a:ext cx="656190" cy="749300"/>
          </a:xfrm>
          <a:prstGeom prst="rect">
            <a:avLst/>
          </a:prstGeom>
          <a:solidFill>
            <a:srgbClr val="2D2E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8</a:t>
            </a:r>
            <a:endParaRPr lang="ru-RU" sz="1600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6947497" y="5349427"/>
            <a:ext cx="4393438" cy="74930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Расширить спектр работодателей -партнеров ГПОАУ АМФЦПК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38018733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654072" y="447551"/>
            <a:ext cx="10835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Ценностное предложение. </a:t>
            </a: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Организационная структура колледжа (2024-2026)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486399" y="2217728"/>
            <a:ext cx="4242356" cy="219593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1. Абитуриенты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2. Студенты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3. Работники колледжа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4. Работодатели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5. Региональные органы исполнительной власти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35138" y="1769068"/>
            <a:ext cx="6709558" cy="409898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 smtClean="0">
              <a:solidFill>
                <a:srgbClr val="2D2E87"/>
              </a:solidFill>
              <a:latin typeface="Montserrat"/>
            </a:endParaRPr>
          </a:p>
          <a:p>
            <a:pPr algn="ctr"/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6" name="Прямоугольник с двумя вырезанными противолежащими углами 15"/>
          <p:cNvSpPr/>
          <p:nvPr/>
        </p:nvSpPr>
        <p:spPr>
          <a:xfrm>
            <a:off x="5263531" y="2966601"/>
            <a:ext cx="1921039" cy="59634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Абитуриенты</a:t>
            </a:r>
            <a:endParaRPr lang="ru-RU" sz="1600" dirty="0">
              <a:latin typeface="Montserrat"/>
            </a:endParaRPr>
          </a:p>
        </p:txBody>
      </p:sp>
      <p:sp>
        <p:nvSpPr>
          <p:cNvPr id="17" name="Прямоугольник с двумя вырезанными противолежащими углами 16"/>
          <p:cNvSpPr/>
          <p:nvPr/>
        </p:nvSpPr>
        <p:spPr>
          <a:xfrm>
            <a:off x="7532305" y="2109659"/>
            <a:ext cx="1739348" cy="59634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Студенты</a:t>
            </a:r>
            <a:endParaRPr lang="ru-RU" sz="1600" dirty="0">
              <a:latin typeface="Montserrat"/>
            </a:endParaRPr>
          </a:p>
        </p:txBody>
      </p:sp>
      <p:sp>
        <p:nvSpPr>
          <p:cNvPr id="14" name="Прямоугольник с двумя вырезанными противолежащими углами 13"/>
          <p:cNvSpPr/>
          <p:nvPr/>
        </p:nvSpPr>
        <p:spPr>
          <a:xfrm>
            <a:off x="8965871" y="4643002"/>
            <a:ext cx="2683824" cy="59634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Работодатели</a:t>
            </a:r>
            <a:endParaRPr lang="ru-RU" sz="1600" dirty="0">
              <a:latin typeface="Montserrat"/>
            </a:endParaRPr>
          </a:p>
        </p:txBody>
      </p:sp>
      <p:sp>
        <p:nvSpPr>
          <p:cNvPr id="15" name="Прямоугольник с двумя вырезанными противолежащими углами 14"/>
          <p:cNvSpPr/>
          <p:nvPr/>
        </p:nvSpPr>
        <p:spPr>
          <a:xfrm>
            <a:off x="5873131" y="4656064"/>
            <a:ext cx="1739348" cy="59634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РОИВ</a:t>
            </a:r>
            <a:endParaRPr lang="ru-RU" sz="1600" dirty="0">
              <a:latin typeface="Montserrat"/>
            </a:endParaRPr>
          </a:p>
        </p:txBody>
      </p:sp>
      <p:sp>
        <p:nvSpPr>
          <p:cNvPr id="18" name="Прямоугольник с двумя вырезанными противолежащими углами 17"/>
          <p:cNvSpPr/>
          <p:nvPr/>
        </p:nvSpPr>
        <p:spPr>
          <a:xfrm>
            <a:off x="9814552" y="3054874"/>
            <a:ext cx="1739348" cy="596348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Работники колледжа</a:t>
            </a:r>
            <a:endParaRPr lang="ru-RU" sz="1600" dirty="0">
              <a:latin typeface="Montserrat"/>
            </a:endParaRPr>
          </a:p>
        </p:txBody>
      </p:sp>
      <p:sp>
        <p:nvSpPr>
          <p:cNvPr id="67" name="Двойная стрелка влево/вверх 66"/>
          <p:cNvSpPr/>
          <p:nvPr/>
        </p:nvSpPr>
        <p:spPr>
          <a:xfrm rot="10800000">
            <a:off x="5535882" y="2491042"/>
            <a:ext cx="1708066" cy="335284"/>
          </a:xfrm>
          <a:prstGeom prst="leftUpArrow">
            <a:avLst>
              <a:gd name="adj1" fmla="val 25000"/>
              <a:gd name="adj2" fmla="val 2045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68" name="Двойная стрелка влево/вверх 67"/>
          <p:cNvSpPr/>
          <p:nvPr/>
        </p:nvSpPr>
        <p:spPr>
          <a:xfrm rot="10800000" flipH="1">
            <a:off x="9441279" y="2523503"/>
            <a:ext cx="875212" cy="291739"/>
          </a:xfrm>
          <a:prstGeom prst="leftUpArrow">
            <a:avLst>
              <a:gd name="adj1" fmla="val 25000"/>
              <a:gd name="adj2" fmla="val 2045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70" name="Двойная стрелка вверх/вниз 69"/>
          <p:cNvSpPr/>
          <p:nvPr/>
        </p:nvSpPr>
        <p:spPr>
          <a:xfrm>
            <a:off x="6219108" y="3655619"/>
            <a:ext cx="108858" cy="862149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72" name="Двойная стрелка вверх/вниз 71"/>
          <p:cNvSpPr/>
          <p:nvPr/>
        </p:nvSpPr>
        <p:spPr>
          <a:xfrm>
            <a:off x="10203278" y="3738353"/>
            <a:ext cx="165464" cy="809896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74" name="Двойная стрелка влево/вверх 73"/>
          <p:cNvSpPr/>
          <p:nvPr/>
        </p:nvSpPr>
        <p:spPr>
          <a:xfrm rot="10800000">
            <a:off x="7329451" y="4286992"/>
            <a:ext cx="3004457" cy="330926"/>
          </a:xfrm>
          <a:prstGeom prst="leftUpArrow">
            <a:avLst>
              <a:gd name="adj1" fmla="val 25000"/>
              <a:gd name="adj2" fmla="val 21736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75" name="Двойная стрелка влево/вверх 74"/>
          <p:cNvSpPr/>
          <p:nvPr/>
        </p:nvSpPr>
        <p:spPr>
          <a:xfrm>
            <a:off x="5561610" y="5245220"/>
            <a:ext cx="4798423" cy="348058"/>
          </a:xfrm>
          <a:prstGeom prst="leftUpArrow">
            <a:avLst>
              <a:gd name="adj1" fmla="val 25000"/>
              <a:gd name="adj2" fmla="val 2045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76" name="Двойная стрелка влево/вправо 75"/>
          <p:cNvSpPr/>
          <p:nvPr/>
        </p:nvSpPr>
        <p:spPr>
          <a:xfrm>
            <a:off x="7315200" y="3241965"/>
            <a:ext cx="2375065" cy="9500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77" name="Двойная стрелка вверх/вниз 76"/>
          <p:cNvSpPr/>
          <p:nvPr/>
        </p:nvSpPr>
        <p:spPr>
          <a:xfrm>
            <a:off x="9166960" y="2797826"/>
            <a:ext cx="113212" cy="1820092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80" name="Двойная стрелка влево/вверх 79"/>
          <p:cNvSpPr/>
          <p:nvPr/>
        </p:nvSpPr>
        <p:spPr>
          <a:xfrm rot="10800000">
            <a:off x="6880958" y="4125880"/>
            <a:ext cx="2381796" cy="339635"/>
          </a:xfrm>
          <a:prstGeom prst="leftUpArrow">
            <a:avLst>
              <a:gd name="adj1" fmla="val 25000"/>
              <a:gd name="adj2" fmla="val 20454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  <p:sp>
        <p:nvSpPr>
          <p:cNvPr id="82" name="Двойная стрелка вверх/вниз 81"/>
          <p:cNvSpPr/>
          <p:nvPr/>
        </p:nvSpPr>
        <p:spPr>
          <a:xfrm>
            <a:off x="5531131" y="3607723"/>
            <a:ext cx="108858" cy="193765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4139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30081" y="227888"/>
            <a:ext cx="109876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Ценностное предложение</a:t>
            </a:r>
            <a:r>
              <a:rPr lang="ru-RU" sz="2400" b="1" dirty="0">
                <a:solidFill>
                  <a:srgbClr val="FF0000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sz="2400" b="1" dirty="0" smtClean="0">
              <a:solidFill>
                <a:srgbClr val="FF0000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Организационная </a:t>
            </a:r>
            <a:r>
              <a:rPr lang="ru-RU" sz="2400" b="1" dirty="0">
                <a:solidFill>
                  <a:srgbClr val="FF0000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структура колледжа (2024-2026)</a:t>
            </a:r>
            <a:endParaRPr lang="ru-RU" sz="2400" b="1" dirty="0">
              <a:solidFill>
                <a:srgbClr val="FF0000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5" name="Прямоугольник 14"/>
          <p:cNvSpPr/>
          <p:nvPr/>
        </p:nvSpPr>
        <p:spPr>
          <a:xfrm>
            <a:off x="258507" y="2471578"/>
            <a:ext cx="3720639" cy="318596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1.Разработка и согласование образовательных программ 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2. Заключение договоров 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3.Организация производственной практики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4.Разработка новых программ повышения квалификации, дополнительных профессиональных программ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5.Разработка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профориентационных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программ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983241" y="2491993"/>
            <a:ext cx="3944151" cy="310493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1.Участие в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профориентационных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мероприятиях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2.Организация совместных мероприятий (школа – колледж –работодатель)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3.Решение кадровой потребности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4.Организация региональных Чемпионатов, конкурсов, олимпиад 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5.Повышение квалификации педагогических работников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4148701" y="2489240"/>
            <a:ext cx="3668175" cy="31177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1.Участие в разработке образовательных программ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2.Распредделение часов вариативной части ОП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3.Заявки на подготовку по рабочим профессиям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4.Организация рабочих мест для прохождения практики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5.Участие в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профориентационных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мероприятиях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404373" y="1298222"/>
            <a:ext cx="3413999" cy="9417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Субъект взаимодействия: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Колледж</a:t>
            </a:r>
            <a:endParaRPr lang="ru-RU" sz="1600" b="1" dirty="0" smtClean="0">
              <a:solidFill>
                <a:srgbClr val="2D2E8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Функции:</a:t>
            </a:r>
            <a:endParaRPr lang="ru-RU" sz="1600" b="1" dirty="0">
              <a:solidFill>
                <a:srgbClr val="2D2E8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113284" y="1216514"/>
            <a:ext cx="3814109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Субъект взаимодействия: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Региональные органы исполнительной власти</a:t>
            </a:r>
            <a:endParaRPr lang="ru-RU" sz="1600" b="1" dirty="0" smtClean="0">
              <a:solidFill>
                <a:srgbClr val="2D2E8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Функции:</a:t>
            </a:r>
            <a:endParaRPr lang="ru-RU" sz="1600" b="1" dirty="0">
              <a:solidFill>
                <a:srgbClr val="2D2E8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166881" y="1220590"/>
            <a:ext cx="3541117" cy="1224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Субъект взаимодействия:</a:t>
            </a: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u="sng" dirty="0" err="1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Восточно-Сибирская</a:t>
            </a:r>
            <a:r>
              <a:rPr lang="ru-RU" sz="1600" b="1" u="sng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 железная дорога</a:t>
            </a:r>
            <a:endParaRPr lang="ru-RU" sz="1600" b="1" dirty="0" smtClean="0">
              <a:solidFill>
                <a:srgbClr val="2D2E8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anose="020F0502020204030204" pitchFamily="34" charset="0"/>
                <a:cs typeface="Times New Roman" panose="02020603050405020304" pitchFamily="18" charset="0"/>
              </a:rPr>
              <a:t>Функции:</a:t>
            </a:r>
            <a:endParaRPr lang="ru-RU" sz="1600" b="1" dirty="0">
              <a:solidFill>
                <a:srgbClr val="2D2E87"/>
              </a:solidFill>
              <a:latin typeface="Montserra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75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760279" y="494625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Сегменты целевой аудитории</a:t>
            </a:r>
            <a:endParaRPr lang="ru-RU" sz="2400" b="1" dirty="0">
              <a:solidFill>
                <a:srgbClr val="2D2E87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9611099"/>
              </p:ext>
            </p:extLst>
          </p:nvPr>
        </p:nvGraphicFramePr>
        <p:xfrm>
          <a:off x="588552" y="987044"/>
          <a:ext cx="10987640" cy="4697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5440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8712200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</a:tblGrid>
              <a:tr h="474540"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Montserrat"/>
                        </a:rPr>
                        <a:t>Для кого?</a:t>
                      </a:r>
                      <a:endParaRPr lang="ru-RU" sz="17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>
                          <a:latin typeface="Montserrat"/>
                        </a:rPr>
                        <a:t>Что предлагает ГПОАУ АМФЦПК</a:t>
                      </a:r>
                      <a:r>
                        <a:rPr lang="ru-RU" sz="1700" baseline="0" dirty="0" smtClean="0">
                          <a:latin typeface="Montserrat"/>
                        </a:rPr>
                        <a:t>?</a:t>
                      </a:r>
                      <a:endParaRPr lang="ru-RU" sz="17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83020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Для абитуриентов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Профориентация, возможность получить образование по востребованным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  специальностям и профессиям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1232688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Для студентов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Образовательные программы с освоением профессий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и специальностей</a:t>
                      </a: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, востребованных  работодателем и с высоким уровнем заработной платы.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Заключение целевых договоров об обучении с гарантированным трудоустройством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94346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Для отрасли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Подготовка и переподготовка, повышение квалификации квалифицированных кадров в соответствии с требованиями экономического развития Амурской области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121703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Для региона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Повышение социально-экономического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развития региона, решение кадровых вопросов, снижение уровня безработицы 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7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451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13089" y="384764"/>
            <a:ext cx="5069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мероприятий. 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Для абитуриентов</a:t>
            </a:r>
            <a:endParaRPr lang="ru-RU" sz="2400" b="1" dirty="0">
              <a:solidFill>
                <a:srgbClr val="2D2E87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758879"/>
              </p:ext>
            </p:extLst>
          </p:nvPr>
        </p:nvGraphicFramePr>
        <p:xfrm>
          <a:off x="399206" y="1279004"/>
          <a:ext cx="11558333" cy="50610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25075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1547446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1535318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1750494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98287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tserrat"/>
                        </a:rPr>
                        <a:t>Мероприятие (наименование результата</a:t>
                      </a:r>
                      <a:r>
                        <a:rPr lang="ru-RU" sz="1600" baseline="0" dirty="0" smtClean="0">
                          <a:latin typeface="Montserrat"/>
                        </a:rPr>
                        <a:t> </a:t>
                      </a:r>
                      <a:r>
                        <a:rPr lang="ru-RU" sz="1600" dirty="0" smtClean="0">
                          <a:latin typeface="Montserrat"/>
                        </a:rPr>
                        <a:t>мероприятия) 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года 2024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по итогам года 2025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по итогам года 2026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4319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Единый день открытых дверей - образовательная экскурсия для абитуриентов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75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90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120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9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Мастер-классы </a:t>
                      </a:r>
                      <a:r>
                        <a:rPr lang="ru-RU" sz="1600" kern="1200" dirty="0" err="1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профориентационной</a:t>
                      </a:r>
                      <a:r>
                        <a:rPr lang="ru-RU" sz="16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 направленности в рамках проекта «Билет в будущее»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175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3180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Профориентационная</a:t>
                      </a: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работа мастеров п/о на родительских собраниях в школах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50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9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День </a:t>
                      </a:r>
                      <a:r>
                        <a:rPr lang="ru-RU" sz="1600" kern="1200" dirty="0" err="1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Профессионалитета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50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90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903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Образовательная экскурсия для абитуриентов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120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120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120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9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Профессиональные пробы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431903">
                <a:tc>
                  <a:txBody>
                    <a:bodyPr/>
                    <a:lstStyle/>
                    <a:p>
                      <a:r>
                        <a:rPr lang="ru-RU" sz="16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Профориентационные</a:t>
                      </a: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классные часы в школах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43190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Организация </a:t>
                      </a:r>
                      <a:r>
                        <a:rPr lang="ru-RU" sz="16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профориентацинных</a:t>
                      </a: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встреч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с приглашением представителей работодателей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95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46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714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397868" y="380745"/>
            <a:ext cx="5069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мероприятий. 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Для студентов</a:t>
            </a:r>
            <a:endParaRPr lang="ru-RU" sz="2400" b="1" dirty="0">
              <a:solidFill>
                <a:srgbClr val="2D2E87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855745"/>
              </p:ext>
            </p:extLst>
          </p:nvPr>
        </p:nvGraphicFramePr>
        <p:xfrm>
          <a:off x="218338" y="1316517"/>
          <a:ext cx="11518136" cy="4033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88957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1551935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1413098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1664146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94436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tserrat"/>
                        </a:rPr>
                        <a:t>Мероприятие (наименование результата мероприятия) 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года 2024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года 2025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года 2026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51866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Участие в конкурсах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профессионального мастерства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51866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Участие в чемпионате «Молодые профессионалы»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7363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Обучение  по дополнительным профессиональным программам, востребованным в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отрасли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73636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sym typeface="Montserrat"/>
                        </a:rPr>
                        <a:t>Участие в корпоративных молодежных мероприятиях ОАО “РЖД”(кол-во/чел.)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7/50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7/50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7/50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46593"/>
                  </a:ext>
                </a:extLst>
              </a:tr>
              <a:tr h="51866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sym typeface="Montserrat"/>
                        </a:rPr>
                        <a:t>Участие в </a:t>
                      </a:r>
                      <a:r>
                        <a:rPr lang="ru-RU" sz="1600" dirty="0" err="1" smtClean="0">
                          <a:solidFill>
                            <a:srgbClr val="2D2E87"/>
                          </a:solidFill>
                          <a:latin typeface="Montserrat"/>
                          <a:sym typeface="Montserrat"/>
                        </a:rPr>
                        <a:t>грантовых</a:t>
                      </a: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sym typeface="Montserrat"/>
                        </a:rPr>
                        <a:t> программах, социальных проектах, волонтерской деятельности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400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400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400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7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7156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17965" y="225330"/>
            <a:ext cx="5069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мероприятий. 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Для отрасли</a:t>
            </a:r>
            <a:endParaRPr lang="ru-RU" sz="2400" b="1" dirty="0">
              <a:solidFill>
                <a:srgbClr val="2D2E87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85609"/>
              </p:ext>
            </p:extLst>
          </p:nvPr>
        </p:nvGraphicFramePr>
        <p:xfrm>
          <a:off x="225552" y="960822"/>
          <a:ext cx="11784037" cy="4897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904854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1555921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1704575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1618687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843347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latin typeface="Montserrat"/>
                        </a:rPr>
                        <a:t>Мероприятие (наименование результата мероприятия) </a:t>
                      </a:r>
                      <a:endParaRPr lang="ru-RU" sz="15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Montserrat"/>
                        </a:rPr>
                        <a:t>Значение по итогам года</a:t>
                      </a:r>
                      <a:r>
                        <a:rPr lang="ru-RU" sz="1500" baseline="0" dirty="0" smtClean="0">
                          <a:latin typeface="Montserrat"/>
                        </a:rPr>
                        <a:t> </a:t>
                      </a:r>
                      <a:r>
                        <a:rPr lang="ru-RU" sz="1500" dirty="0" smtClean="0">
                          <a:latin typeface="Montserrat"/>
                        </a:rPr>
                        <a:t>2024</a:t>
                      </a:r>
                      <a:endParaRPr lang="ru-RU" sz="15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Montserrat"/>
                        </a:rPr>
                        <a:t>Значение по итогам года</a:t>
                      </a:r>
                      <a:r>
                        <a:rPr lang="ru-RU" sz="1500" baseline="0" dirty="0" smtClean="0">
                          <a:latin typeface="Montserrat"/>
                        </a:rPr>
                        <a:t> </a:t>
                      </a:r>
                      <a:r>
                        <a:rPr lang="ru-RU" sz="1500" dirty="0" smtClean="0">
                          <a:latin typeface="Montserrat"/>
                        </a:rPr>
                        <a:t>2025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latin typeface="Montserrat"/>
                        </a:rPr>
                        <a:t>Значение по итогам года 2026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593467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Разработка новых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программ повышения квалификации, курсов целевого назначения, дополнительных профессиональных программ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593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Привлечение к образовательному процессу представителей производства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20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46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Мастер-классы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Экскурсии на предприятия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Проведение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круглых столов с представителями отрасли</a:t>
                      </a:r>
                      <a:endParaRPr lang="ru-RU" sz="1500" dirty="0" smtClean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Увеличение количества договоров о целевом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обучении</a:t>
                      </a:r>
                      <a:endParaRPr lang="ru-RU" sz="1500" dirty="0" smtClean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25%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27%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30%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46593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Разработка совместных </a:t>
                      </a:r>
                      <a:r>
                        <a:rPr lang="ru-RU" sz="15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профориентационных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</a:t>
                      </a: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программ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80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Проведение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совместных  культурно-массовых мероприятий</a:t>
                      </a:r>
                      <a:endParaRPr lang="ru-RU" sz="1500" dirty="0" smtClean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7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4506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01887" y="437685"/>
            <a:ext cx="5069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мероприятий. </a:t>
            </a:r>
          </a:p>
          <a:p>
            <a:r>
              <a:rPr lang="ru-RU" sz="2400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Для партнеров</a:t>
            </a:r>
            <a:endParaRPr lang="ru-RU" sz="2400" dirty="0">
              <a:solidFill>
                <a:srgbClr val="2D2E87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468264"/>
              </p:ext>
            </p:extLst>
          </p:nvPr>
        </p:nvGraphicFramePr>
        <p:xfrm>
          <a:off x="386480" y="1410971"/>
          <a:ext cx="11440430" cy="41991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9542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1497204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1400708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1442976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94818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tserrat"/>
                        </a:rPr>
                        <a:t>Мероприятие (наименование результата мероприятия) 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года 2024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</a:t>
                      </a:r>
                      <a:r>
                        <a:rPr lang="ru-RU" sz="1600" baseline="0" dirty="0" smtClean="0">
                          <a:latin typeface="Montserrat"/>
                        </a:rPr>
                        <a:t> </a:t>
                      </a:r>
                      <a:r>
                        <a:rPr lang="ru-RU" sz="1600" dirty="0" smtClean="0">
                          <a:latin typeface="Montserrat"/>
                        </a:rPr>
                        <a:t>итогам года</a:t>
                      </a:r>
                      <a:r>
                        <a:rPr lang="ru-RU" sz="1600" baseline="0" dirty="0" smtClean="0">
                          <a:latin typeface="Montserrat"/>
                        </a:rPr>
                        <a:t> </a:t>
                      </a:r>
                      <a:r>
                        <a:rPr lang="ru-RU" sz="1600" dirty="0" smtClean="0">
                          <a:latin typeface="Montserrat"/>
                        </a:rPr>
                        <a:t>2025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года 2026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63892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Увеличение количества партнеров, заключение договоров о сотрудничестве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10 %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450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Привлечение к разработке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ОП</a:t>
                      </a:r>
                      <a:endParaRPr lang="ru-RU" sz="1600" dirty="0" smtClean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450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Привлечение к образовательному процессу представителей производства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89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Разработка совместных </a:t>
                      </a:r>
                      <a:r>
                        <a:rPr lang="ru-RU" sz="16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профориентационных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программ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49390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Экскурсии на предприятия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46593"/>
                  </a:ext>
                </a:extLst>
              </a:tr>
              <a:tr h="45003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Заключение договоров о целевом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обучении</a:t>
                      </a:r>
                      <a:endParaRPr lang="ru-RU" sz="1600" dirty="0" smtClean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27%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7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2033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98248" y="162580"/>
            <a:ext cx="4280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внешней среды: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6954" y="1335102"/>
            <a:ext cx="5963770" cy="5245001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-Распоряжение Правительства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РФ от 6 февраля 2021 г. № 255-р «Об утверждении Концепции подготовки кадров для транспортного комплекса до 2035 года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»;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Модернизация Транссибирской магистрали, расширение пропускной способности Байкало-Амурской магистрали;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Строительство газоперерабатывающего завода, газового кластера в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г.Свободный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,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Газохимического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завода в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п.Сковородино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, космодрома Восточный и иных крупных объектов;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Развитие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международных туристических маршрутов;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Растет кадровая потребность во всех отраслях экономики;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Уровень безработицы в ДФО снижается;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Разработан законопроект о налоговом вычете;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Началось строительство нового маслоэкстракционного завода на территории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г.Белогорска</a:t>
            </a:r>
            <a:endParaRPr lang="ru-RU" sz="1600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>
              <a:buFontTx/>
              <a:buChar char="-"/>
            </a:pPr>
            <a:endParaRPr lang="ru-RU" sz="1600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069540" y="1335102"/>
            <a:ext cx="4856420" cy="3444907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-Рост потребности в кадрах со средним профессиональным образованием;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У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величение мест для прохождения производственной практики;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-Заинтересованность работодателей в увеличении количества выпускников;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-Участие работодателей в проведение демонстрационных экзаменов;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-</a:t>
            </a:r>
            <a:r>
              <a:rPr lang="ru-RU" sz="1600" dirty="0">
                <a:solidFill>
                  <a:srgbClr val="2D2E87"/>
                </a:solidFill>
                <a:latin typeface="Montserrat"/>
                <a:sym typeface="Montserrat"/>
              </a:rPr>
              <a:t>У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"/>
              </a:rPr>
              <a:t>величение количества целевых договоров;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"/>
              </a:rPr>
              <a:t>-Появление возможности предприятий получать дополнительный налоговый вычет на безвозмездную поддержку учреждений СПО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007802" y="4873659"/>
            <a:ext cx="4918157" cy="1766376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600" dirty="0" smtClean="0">
              <a:solidFill>
                <a:srgbClr val="FF0000"/>
              </a:solidFill>
              <a:latin typeface="Montserrat" panose="00000500000000000000" pitchFamily="2" charset="-52"/>
            </a:endParaRP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000000"/>
              </a:buClr>
              <a:buSzPts val="1400"/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узкий спектр партнеров ГПОАУ АМФЦПК из-за недостаточного количества крупных работодателей в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г.Белогорске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;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000000"/>
              </a:buClr>
              <a:buSzPts val="1400"/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Недостаточность финансовых средств в рамках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госзадания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 и привлекаемых по внебюджетной деятельности;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000000"/>
              </a:buClr>
              <a:buSzPts val="1400"/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Отток населения.</a:t>
            </a:r>
          </a:p>
          <a:p>
            <a:pPr lvl="0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lr>
                <a:srgbClr val="000000"/>
              </a:buClr>
              <a:buSzPts val="1400"/>
            </a:pPr>
            <a:endParaRPr lang="ru-RU" sz="1600" dirty="0">
              <a:solidFill>
                <a:schemeClr val="accent6">
                  <a:lumMod val="75000"/>
                </a:schemeClr>
              </a:solidFill>
              <a:latin typeface="Montserrat"/>
              <a:ea typeface="Montserrat"/>
              <a:cs typeface="Montserrat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376813" y="2504026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+</a:t>
            </a:r>
            <a:endParaRPr lang="ru-RU" sz="2800" dirty="0">
              <a:latin typeface="Montserrat" panose="00000500000000000000" pitchFamily="2" charset="-52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6278768" y="5255087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-</a:t>
            </a:r>
            <a:endParaRPr lang="ru-RU" sz="2800" dirty="0">
              <a:latin typeface="Montserrat" panose="00000500000000000000" pitchFamily="2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37506" y="665018"/>
            <a:ext cx="66976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2. Экономика Ключевые события в экономике, повлиявшие на развитие ОО</a:t>
            </a:r>
            <a:endParaRPr lang="ru-RU" sz="20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69686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491653" y="341891"/>
            <a:ext cx="5069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мероприятий. 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Для региона</a:t>
            </a:r>
            <a:endParaRPr lang="ru-RU" sz="2400" b="1" dirty="0">
              <a:solidFill>
                <a:srgbClr val="2D2E87"/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2897614"/>
              </p:ext>
            </p:extLst>
          </p:nvPr>
        </p:nvGraphicFramePr>
        <p:xfrm>
          <a:off x="330209" y="1329917"/>
          <a:ext cx="11637377" cy="39756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75910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1537397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1457011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1467059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107940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tserrat"/>
                        </a:rPr>
                        <a:t>Мероприятие (наименование результата мероприятия) 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года 2024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 итогам года 2025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Значение по</a:t>
                      </a:r>
                      <a:r>
                        <a:rPr lang="ru-RU" sz="1600" baseline="0" dirty="0" smtClean="0">
                          <a:latin typeface="Montserrat"/>
                        </a:rPr>
                        <a:t> </a:t>
                      </a:r>
                      <a:r>
                        <a:rPr lang="ru-RU" sz="1600" dirty="0" smtClean="0">
                          <a:latin typeface="Montserrat"/>
                        </a:rPr>
                        <a:t>итогам года 2026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433637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Обучение по целевым договорам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136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144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Введение в контрольные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 цифры приема востребованной специальности «Оператор беспилотных авиационных систем»</a:t>
                      </a:r>
                      <a:endParaRPr lang="ru-RU" sz="1600" dirty="0" smtClean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Заключение новых соглашений о сотрудничестве с организациями региона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16%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Привлечение к образовательному процессу представителей производства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46593"/>
                  </a:ext>
                </a:extLst>
              </a:tr>
              <a:tr h="615643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Создание полигона для электромонтеров и по эксплуатации БАС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7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1680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70402" y="344570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Формы и содержание ОП</a:t>
            </a:r>
            <a:endParaRPr lang="ru-RU" sz="2400" dirty="0">
              <a:solidFill>
                <a:srgbClr val="2D2E87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6690958"/>
              </p:ext>
            </p:extLst>
          </p:nvPr>
        </p:nvGraphicFramePr>
        <p:xfrm>
          <a:off x="180823" y="1061293"/>
          <a:ext cx="11770386" cy="4744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758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924638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827771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898219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35508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latin typeface="Montserrat"/>
                        </a:rPr>
                        <a:t>Наименование программы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2024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2025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2026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23.01.17 Мастер по ремонту и обслуживанию автомобилей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08.01.29 Мастер по ремонту и обслуживанию инженерных систем жилищно-коммунального хозяйства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57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75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15.01.05 Сварщик (ручной и частично механизированной сварки (наплавки)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18.01.29 Мастер по обслуживанию магистральных трубопроводов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43.01.06 Проводник на железнодорожном транспорте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08.01.28 Мастер отделочных строительных и декоративных работ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3614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08.01.25 Мастер отделочных строительных и декоративных работ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46593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08.01.10 Мастер жилищно-коммунального хозяйства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23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3106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70402" y="344570"/>
            <a:ext cx="50694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Формы и содержание ОП</a:t>
            </a:r>
            <a:endParaRPr lang="ru-RU" sz="2400" dirty="0">
              <a:solidFill>
                <a:srgbClr val="2D2E87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811569"/>
              </p:ext>
            </p:extLst>
          </p:nvPr>
        </p:nvGraphicFramePr>
        <p:xfrm>
          <a:off x="180823" y="1061293"/>
          <a:ext cx="1177038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19758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924638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827771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898219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35508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Montserrat"/>
                        </a:rPr>
                        <a:t>Наименование программы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Montserrat"/>
                        </a:rPr>
                        <a:t>2024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Montserrat"/>
                        </a:rPr>
                        <a:t>2025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latin typeface="Montserrat"/>
                        </a:rPr>
                        <a:t>2026</a:t>
                      </a: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23.01.09  Машинист локомотива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13.01.10 Электромонтер по ремонту и обслуживанию электрооборудования (по отраслям)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59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smtClean="0">
                          <a:solidFill>
                            <a:srgbClr val="2D2E87"/>
                          </a:solidFill>
                          <a:latin typeface="Montserrat"/>
                        </a:rPr>
                        <a:t>50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38.01.02 Продавец контролер-кассир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08.01.07 Мастер общестроительных работ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15.02.10 Мехатроника и мобильная робототехника (по отраслям)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52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25.02.08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</a:t>
                      </a: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Эксплуатация беспилотных авиационных систем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2005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272598" y="577022"/>
            <a:ext cx="116547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Программы профессионального обучения, ППК и ДПО </a:t>
            </a:r>
            <a:endParaRPr lang="ru-RU" sz="2400" dirty="0">
              <a:solidFill>
                <a:srgbClr val="2D2E87"/>
              </a:solidFill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1135522"/>
              </p:ext>
            </p:extLst>
          </p:nvPr>
        </p:nvGraphicFramePr>
        <p:xfrm>
          <a:off x="272598" y="1038687"/>
          <a:ext cx="11562303" cy="5379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31377">
                  <a:extLst>
                    <a:ext uri="{9D8B030D-6E8A-4147-A177-3AD203B41FA5}">
                      <a16:colId xmlns:a16="http://schemas.microsoft.com/office/drawing/2014/main" val="2055450311"/>
                    </a:ext>
                  </a:extLst>
                </a:gridCol>
                <a:gridCol w="4454231">
                  <a:extLst>
                    <a:ext uri="{9D8B030D-6E8A-4147-A177-3AD203B41FA5}">
                      <a16:colId xmlns:a16="http://schemas.microsoft.com/office/drawing/2014/main" val="3737389359"/>
                    </a:ext>
                  </a:extLst>
                </a:gridCol>
                <a:gridCol w="962255">
                  <a:extLst>
                    <a:ext uri="{9D8B030D-6E8A-4147-A177-3AD203B41FA5}">
                      <a16:colId xmlns:a16="http://schemas.microsoft.com/office/drawing/2014/main" val="3525320305"/>
                    </a:ext>
                  </a:extLst>
                </a:gridCol>
                <a:gridCol w="824764">
                  <a:extLst>
                    <a:ext uri="{9D8B030D-6E8A-4147-A177-3AD203B41FA5}">
                      <a16:colId xmlns:a16="http://schemas.microsoft.com/office/drawing/2014/main" val="2371045726"/>
                    </a:ext>
                  </a:extLst>
                </a:gridCol>
                <a:gridCol w="889676">
                  <a:extLst>
                    <a:ext uri="{9D8B030D-6E8A-4147-A177-3AD203B41FA5}">
                      <a16:colId xmlns:a16="http://schemas.microsoft.com/office/drawing/2014/main" val="2557179205"/>
                    </a:ext>
                  </a:extLst>
                </a:gridCol>
              </a:tblGrid>
              <a:tr h="5490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Montserrat"/>
                        </a:rPr>
                        <a:t>Наименование программы</a:t>
                      </a:r>
                    </a:p>
                    <a:p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Кто разработчик</a:t>
                      </a:r>
                    </a:p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 (на основе чего?)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2024</a:t>
                      </a:r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2025</a:t>
                      </a:r>
                    </a:p>
                    <a:p>
                      <a:pPr algn="ctr"/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Montserrat"/>
                        </a:rPr>
                        <a:t>2026</a:t>
                      </a:r>
                    </a:p>
                    <a:p>
                      <a:pPr algn="ctr"/>
                      <a:endParaRPr lang="ru-RU" sz="160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4222164"/>
                  </a:ext>
                </a:extLst>
              </a:tr>
              <a:tr h="40791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Программы курсов целевого назначения, предаттестационной подготовки,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НИИ Транснефть, работники Центра промышленной безопасности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100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100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100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25695693"/>
                  </a:ext>
                </a:extLst>
              </a:tr>
              <a:tr h="407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Программы дополнительного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 профессионального образования, профессионального обучения</a:t>
                      </a:r>
                      <a:endParaRPr lang="ru-RU" sz="1500" dirty="0" smtClean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Работники Центра промышленной безопасности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Разработаны на основе примерных 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рекомендованных программ и ФГОС</a:t>
                      </a:r>
                      <a:endParaRPr lang="ru-RU" sz="1500" dirty="0" smtClean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1195738"/>
                  </a:ext>
                </a:extLst>
              </a:tr>
              <a:tr h="4079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Программы Автотранспортного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 отделения</a:t>
                      </a:r>
                      <a:endParaRPr lang="ru-RU" sz="1500" dirty="0" smtClean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Преподаватели и методист Автотранспортного отделения Разработана на основе примерных рекомендованных программ для кандидатов в водители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5812778"/>
                  </a:ext>
                </a:extLst>
              </a:tr>
              <a:tr h="40791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Программы железнодорожного отделения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Мастера и преподаватели </a:t>
                      </a:r>
                      <a:r>
                        <a:rPr lang="ru-RU" sz="1500" dirty="0" err="1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железнорожного</a:t>
                      </a: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 направления ГПОАУ АМФЦПК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Разработана на основе сокращенного обучения по ФГОС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3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3746593"/>
                  </a:ext>
                </a:extLst>
              </a:tr>
              <a:tr h="407912">
                <a:tc>
                  <a:txBody>
                    <a:bodyPr/>
                    <a:lstStyle/>
                    <a:p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Иные программы</a:t>
                      </a:r>
                      <a:r>
                        <a:rPr lang="ru-RU" sz="1500" baseline="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 переподготовки и подготовки 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ОМК «Стальной путь», Мастера производственного обучения ГПОАУ АМФЦПК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5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</a:t>
                      </a:r>
                      <a:endParaRPr lang="ru-RU" sz="15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57537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1820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8" name="Прямоугольник 10"/>
          <p:cNvSpPr>
            <a:spLocks noChangeArrowheads="1"/>
          </p:cNvSpPr>
          <p:nvPr/>
        </p:nvSpPr>
        <p:spPr bwMode="auto">
          <a:xfrm>
            <a:off x="801026" y="433772"/>
            <a:ext cx="9337761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абитуриентами. </a:t>
            </a:r>
          </a:p>
        </p:txBody>
      </p:sp>
      <p:pic>
        <p:nvPicPr>
          <p:cNvPr id="3079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1009982" y="2397649"/>
            <a:ext cx="3467100" cy="246062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Сайт образовательной организации,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Социальные сети (Телеграмм,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Сферум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и т.д.</a:t>
            </a:r>
            <a:r>
              <a:rPr lang="en-US" sz="1600" dirty="0" smtClean="0">
                <a:solidFill>
                  <a:srgbClr val="2D2E87"/>
                </a:solidFill>
                <a:latin typeface="Montserrat"/>
              </a:rPr>
              <a:t>)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,периодические издания (журнал «Образование на Амуре», «ТТН» и «Российское образование» и др.) 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027719" y="1668027"/>
            <a:ext cx="6467596" cy="213025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Сильные стороны: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-Широкий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охват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аудитории;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-Возможность размещения большого объема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информации;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-Возможность размещения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медиа-файлов, фото;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-Оперативность получения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информации. 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27718" y="3888712"/>
            <a:ext cx="6477645" cy="1949379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Слабые стороны: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-Отсутствие индивидуальной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работы;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-Нет сведений об аудитории,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которая знакомится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с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информацией;</a:t>
            </a:r>
          </a:p>
          <a:p>
            <a:pPr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-Слабая обратная связь.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880331" y="1255295"/>
            <a:ext cx="4098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Анализ текущего состояния.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Прямоугольник 10"/>
          <p:cNvSpPr>
            <a:spLocks noChangeArrowheads="1"/>
          </p:cNvSpPr>
          <p:nvPr/>
        </p:nvSpPr>
        <p:spPr bwMode="auto">
          <a:xfrm>
            <a:off x="539769" y="554352"/>
            <a:ext cx="899611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абитуриентами. </a:t>
            </a:r>
          </a:p>
        </p:txBody>
      </p:sp>
      <p:pic>
        <p:nvPicPr>
          <p:cNvPr id="4103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427178" y="2005763"/>
            <a:ext cx="3467100" cy="246062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Работа со школами: классные часы, совместные конференции, родительские собрания, экскурсии в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ГПОАУ АМФЦПК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32817" y="1979317"/>
            <a:ext cx="7151687" cy="120015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Сильные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-Разнообразные формы работы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-Работа с малыми группами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-Возможность оперативного ответа на возникающие вопросы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252914" y="3326563"/>
            <a:ext cx="7151687" cy="113982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Слабые стороны: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-Недостаточный охват обучающихся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Отсутствие филиала в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г.Благовещенске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-Работа, требующая большого количества свободного времени</a:t>
            </a: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639169" y="1385923"/>
            <a:ext cx="4098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Анализ текущего состояния.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Прямоугольник 10"/>
          <p:cNvSpPr>
            <a:spLocks noChangeArrowheads="1"/>
          </p:cNvSpPr>
          <p:nvPr/>
        </p:nvSpPr>
        <p:spPr bwMode="auto">
          <a:xfrm>
            <a:off x="579961" y="393578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абитуриентами. </a:t>
            </a:r>
          </a:p>
        </p:txBody>
      </p:sp>
      <p:pic>
        <p:nvPicPr>
          <p:cNvPr id="5127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601851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8" name="Прямоугольник 1"/>
          <p:cNvSpPr>
            <a:spLocks noChangeArrowheads="1"/>
          </p:cNvSpPr>
          <p:nvPr/>
        </p:nvSpPr>
        <p:spPr bwMode="auto">
          <a:xfrm>
            <a:off x="675193" y="1263232"/>
            <a:ext cx="41005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Образ будущего:</a:t>
            </a:r>
            <a:endParaRPr lang="ru-RU" sz="1600" b="1" dirty="0">
              <a:solidFill>
                <a:srgbClr val="2D2E87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78386" y="1640443"/>
            <a:ext cx="10736262" cy="407495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lnSpc>
                <a:spcPct val="125000"/>
              </a:lnSpc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. Для абитуриентов предусмотрены мастер-классы и профессиональные пробы,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которые позволят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им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опробовать первые навыки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и более подробно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ознакомиться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со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специальностями и профессиями.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2. Дни открытых дверей с участием представителей работодателя позволяют абитуриентам познакомиться с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ГПОАУ АМФЦПК,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узнать от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педагогов учреждения – условия обучения, а от работодателя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об условиях работы на производстве, о возможностях карьерного роста после окончания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обучения,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прохождения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производственной практики, возможности заключения договоров целевого обучения, курсов подготовки и переподготовки как условия профессионального роста.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3.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Участие в конкурсе «Молодые профессионалы Юниор» позволяет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абитуриентам изучить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особенности работы и специфику профессии или специальности.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>
              <a:lnSpc>
                <a:spcPct val="125000"/>
              </a:lnSpc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4. Экскурсии на предприятия – работодателей позволит абитуриентам  познакомится с производством, с условиями труда, используемыми технологиями, новинками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производства.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Прямоугольник 10"/>
          <p:cNvSpPr>
            <a:spLocks noChangeArrowheads="1"/>
          </p:cNvSpPr>
          <p:nvPr/>
        </p:nvSpPr>
        <p:spPr bwMode="auto">
          <a:xfrm>
            <a:off x="459381" y="343336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со студентами. </a:t>
            </a:r>
          </a:p>
        </p:txBody>
      </p:sp>
      <p:pic>
        <p:nvPicPr>
          <p:cNvPr id="6151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2" name="Прямоугольник 1"/>
          <p:cNvSpPr>
            <a:spLocks noChangeArrowheads="1"/>
          </p:cNvSpPr>
          <p:nvPr/>
        </p:nvSpPr>
        <p:spPr bwMode="auto">
          <a:xfrm>
            <a:off x="528638" y="1255295"/>
            <a:ext cx="4098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Анализ текущего состояния.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97969" y="1728316"/>
            <a:ext cx="3946525" cy="4170066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сайт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ГПОАУ АМФЦПК;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официальная группа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в Телеграмм-канале,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Сферуме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и других;</a:t>
            </a:r>
            <a:endParaRPr lang="en-US" sz="1600" dirty="0">
              <a:solidFill>
                <a:srgbClr val="2D2E87"/>
              </a:solidFill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телеграмм-канал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чаты в мессенджерах  классных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руководителей, мастеров производственного обучения; 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-работа классных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руководителей, кураторов;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студенческое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самоуправление и профсоюз;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-волонтерское движение ГПОАУ АМФЦПК;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Стройотряд «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Амуровцы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»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-Движение Первых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598481" y="1860952"/>
            <a:ext cx="7151688" cy="2449791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Сильные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-информирование студентов и родителей;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взаимодействие со студентами при подготовке и проведении мероприятий;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формирование положительного имиджа;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мотивирование студентов;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формирование открытого информационного пространства;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контроль и координация деятельности обучающихся;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оперативное решение стандартных и нестандартных задач.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605895" y="4487619"/>
            <a:ext cx="7151687" cy="113982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Слабые стороны: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обратная связь;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дублирование информации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избыточная отчетность.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Прямоугольник 7"/>
          <p:cNvSpPr>
            <a:spLocks noChangeArrowheads="1"/>
          </p:cNvSpPr>
          <p:nvPr/>
        </p:nvSpPr>
        <p:spPr bwMode="auto">
          <a:xfrm>
            <a:off x="499575" y="393579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со студентами. </a:t>
            </a:r>
          </a:p>
        </p:txBody>
      </p:sp>
      <p:pic>
        <p:nvPicPr>
          <p:cNvPr id="7175" name="Рисунок 8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6" name="Прямоугольник 9"/>
          <p:cNvSpPr>
            <a:spLocks noChangeArrowheads="1"/>
          </p:cNvSpPr>
          <p:nvPr/>
        </p:nvSpPr>
        <p:spPr bwMode="auto">
          <a:xfrm>
            <a:off x="703177" y="1272216"/>
            <a:ext cx="53660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Образ </a:t>
            </a: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будущего</a:t>
            </a:r>
            <a:endParaRPr lang="ru-RU" sz="1600" b="1" dirty="0">
              <a:solidFill>
                <a:srgbClr val="2D2E87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499575" y="1610770"/>
            <a:ext cx="11142528" cy="428098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. Совершенствование 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медийного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 сопровождения образовательного процесса (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подкасты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, каналы, вестники, форумы) для разнообразия выставляемой информации.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2. Создание зоны 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коворкинга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, для дискуссионных площадок по актуальным вопросам.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3. Сенсорный информационный киоск для внедрения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технологий для студентов-инвалидов и людей с ограниченными возможностями здоровья.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4. Расширение возможностей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презентовать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ГПОАУ АМФЦПК,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проводимые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в нём мероприятия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и при этом иметь обратную связь.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5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.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Совершенствование 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безбарьерной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 среды  для  развития коммуникаций с маломобильными гражданами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.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6. Включение в план образовательного учреждения предметов, направленных на формирование коммуникативных компетенций, развития навыков проектной деятельности и т.д.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Прямоугольник 10"/>
          <p:cNvSpPr>
            <a:spLocks noChangeArrowheads="1"/>
          </p:cNvSpPr>
          <p:nvPr/>
        </p:nvSpPr>
        <p:spPr bwMode="auto">
          <a:xfrm>
            <a:off x="502157" y="490135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представителями отрасли. </a:t>
            </a:r>
          </a:p>
        </p:txBody>
      </p:sp>
      <p:pic>
        <p:nvPicPr>
          <p:cNvPr id="8199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51834" y="1593850"/>
            <a:ext cx="4963746" cy="4441492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участие в разработке и реализации образовательных программ;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-организация производственной практики;</a:t>
            </a:r>
            <a:endParaRPr lang="ru-RU" sz="15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dirty="0">
                <a:solidFill>
                  <a:srgbClr val="2D2E87"/>
                </a:solidFill>
                <a:latin typeface="Montserrat"/>
              </a:rPr>
              <a:t>з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аключение целевых договоров и распределение 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выпускников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dirty="0">
                <a:solidFill>
                  <a:srgbClr val="2D2E87"/>
                </a:solidFill>
                <a:latin typeface="Montserrat"/>
              </a:rPr>
              <a:t>у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частие в ГИА, конкурсах профессионального мастерства;</a:t>
            </a:r>
            <a:endParaRPr lang="ru-RU" sz="15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стажировки 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сотрудников образовательной организации;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>
                <a:solidFill>
                  <a:srgbClr val="2D2E87"/>
                </a:solidFill>
                <a:latin typeface="Montserrat"/>
              </a:rPr>
              <a:t>-выделение квот на назначение именных отраслевых стипендий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-организация корпоративных мероприятий с приглашением студентов к участию (соревнования, спектакли, волонтерский отряд и т.д.;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-оказание благотворительной помощи для совершенствования образовательного процесса.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76352" y="1353946"/>
            <a:ext cx="6573298" cy="289754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Сильные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-распределение вариативной части под потребности работодателя, участие в ГИА;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-предоставление оплачиваемых рабочих мест для прохождения производственной практики;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развитие профессиональной самоидентификации студентов, оценки собственных возможностей и навыков;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повышение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профессионального мастерства сотрудников образовательной организации;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в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ысокий уровень трудоустройства.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476352" y="4400550"/>
            <a:ext cx="6550567" cy="1634792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Слабые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кадровый дефицит преподавателей (в том числе профессиональных модулей и специальных дисциплин);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слабая заинтересованность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работодателей строительной отрасли в сотрудничестве.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528638" y="1255295"/>
            <a:ext cx="4098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Анализ текущего состояния.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17002" y="459462"/>
            <a:ext cx="4280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внешней среды: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77792" y="2408140"/>
            <a:ext cx="4526219" cy="3354782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-Утверждение на территории области второго кластера по проекту «Профессионалитет» железнодорожного направления;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 внедрением нового оборудования возросла потребность в квалифицированных кадрах;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Активизация поиска новых компетенций для квалифицированных рабочих и специалистов(дефектоскопия,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мехатроника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, БАС)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5759532" y="166256"/>
            <a:ext cx="6258297" cy="3409458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Повышение престижа рабочих профессий и специальностей, востребованность их на рынке труда;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Участие в мероприятиях федерального и регионального уровней, корпоративных мероприятиях ОАО «РЖД», «Профессионалитет», «Молодые профессионалы» и других; 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Увеличение количества выпускников 9 классов, желающих продолжать обучение в образовательных организациях СПО;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 Наличие социальных программ для молодых специалистов на предприятиях (ОАО РЖД, Транснефть, Газпром и др.);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59531" y="3715229"/>
            <a:ext cx="6279455" cy="235131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Недостаточное количество преподавательских кадров в образовательных организациях среднего профессионального образования (нет Университета по подготовке кадров для СПО);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 все нормативно-правовые акты в полной мере соответствуют требованиям работодателя;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Выпуск молодых специалистов в несовершеннолетнем возрасте, что препятствует их трудоустройству.</a:t>
            </a:r>
          </a:p>
          <a:p>
            <a:pPr>
              <a:buFontTx/>
              <a:buChar char="-"/>
            </a:pP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029095" y="1413608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+</a:t>
            </a:r>
            <a:endParaRPr lang="ru-RU" sz="2800" dirty="0">
              <a:latin typeface="Montserrat" panose="00000500000000000000" pitchFamily="2" charset="-52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021848" y="4361416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-</a:t>
            </a:r>
            <a:endParaRPr lang="ru-RU" sz="2800" dirty="0">
              <a:latin typeface="Montserrat" panose="00000500000000000000" pitchFamily="2" charset="-5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44385" y="1259068"/>
            <a:ext cx="47690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3. Социум.</a:t>
            </a:r>
            <a:r>
              <a:rPr lang="ru-RU" sz="20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</a:t>
            </a:r>
            <a:r>
              <a:rPr lang="ru-RU" sz="20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Ключевые события в обществе, повлиявшие на развитие ОО</a:t>
            </a:r>
            <a:endParaRPr lang="ru-RU" sz="20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34308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Прямоугольник 10"/>
          <p:cNvSpPr>
            <a:spLocks noChangeArrowheads="1"/>
          </p:cNvSpPr>
          <p:nvPr/>
        </p:nvSpPr>
        <p:spPr bwMode="auto">
          <a:xfrm>
            <a:off x="381576" y="379604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представителями отрасли. </a:t>
            </a:r>
          </a:p>
        </p:txBody>
      </p:sp>
      <p:pic>
        <p:nvPicPr>
          <p:cNvPr id="9223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237096" y="1877367"/>
            <a:ext cx="5262562" cy="3799952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-проведение совместных мероприятий,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встреч;      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участие в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реализации студенческих проектов;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организация экскурсий на реальное производство;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проведение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круглых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столов по вопросам кадрового обеспечения;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сотрудничество с отраслевыми СМИ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(журнал «ТТН»);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регулярное обновление и обмен информационно-документационными потоками.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704446" y="1889091"/>
            <a:ext cx="5953125" cy="198957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Сильные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развитие мотивационной составляющей для студентов;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внеаудиторная профессионально направленная работа;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возможность 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самопрезентации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ГПОАУ АМФЦПК на рынке труда.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97554" y="4059534"/>
            <a:ext cx="5953125" cy="197952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Слабые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слабая заинтересованность работодателя в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сотрудничестве;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н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езначительный процент проведения курсов по подготовки рабочих профессий, КПК на базе ГПОАУ АМФЦПК.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528638" y="1255295"/>
            <a:ext cx="4098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Анализ текущего состояния.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Прямоугольник 25"/>
          <p:cNvSpPr>
            <a:spLocks noChangeArrowheads="1"/>
          </p:cNvSpPr>
          <p:nvPr/>
        </p:nvSpPr>
        <p:spPr bwMode="auto">
          <a:xfrm>
            <a:off x="459381" y="283046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представителями отрасли. </a:t>
            </a:r>
          </a:p>
        </p:txBody>
      </p:sp>
      <p:pic>
        <p:nvPicPr>
          <p:cNvPr id="10247" name="Рисунок 26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8" name="Прямоугольник 27"/>
          <p:cNvSpPr>
            <a:spLocks noChangeArrowheads="1"/>
          </p:cNvSpPr>
          <p:nvPr/>
        </p:nvSpPr>
        <p:spPr bwMode="auto">
          <a:xfrm>
            <a:off x="631302" y="1164344"/>
            <a:ext cx="653059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Образ </a:t>
            </a: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будущего</a:t>
            </a:r>
            <a:endParaRPr lang="ru-RU" sz="1600" b="1" dirty="0">
              <a:solidFill>
                <a:srgbClr val="2D2E87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857839" y="1553199"/>
            <a:ext cx="10509726" cy="4467897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2D2E87"/>
                </a:solidFill>
                <a:latin typeface="Montserrat"/>
              </a:rPr>
              <a:t>1. </a:t>
            </a:r>
            <a:r>
              <a:rPr lang="ru-RU" dirty="0">
                <a:solidFill>
                  <a:srgbClr val="2D2E87"/>
                </a:solidFill>
                <a:latin typeface="Montserrat"/>
              </a:rPr>
              <a:t>Увеличение количества работодателей, привлекаемых к образовательному процессу 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(ГИА, конкурсы профессионального мастерства, публикации в ведомственных изданиях, утверждение программ и т.д.)для </a:t>
            </a:r>
            <a:r>
              <a:rPr lang="ru-RU" dirty="0">
                <a:solidFill>
                  <a:srgbClr val="2D2E87"/>
                </a:solidFill>
                <a:latin typeface="Montserrat"/>
              </a:rPr>
              <a:t>восполнения кадрового 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дефицита в экономике региона.</a:t>
            </a:r>
            <a:endParaRPr lang="ru-RU" dirty="0">
              <a:solidFill>
                <a:srgbClr val="2D2E87"/>
              </a:solidFill>
              <a:latin typeface="Montserrat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2D2E87"/>
                </a:solidFill>
                <a:latin typeface="Montserrat"/>
              </a:rPr>
              <a:t>2. </a:t>
            </a:r>
            <a:r>
              <a:rPr lang="ru-RU" dirty="0">
                <a:solidFill>
                  <a:srgbClr val="2D2E87"/>
                </a:solidFill>
                <a:latin typeface="Montserrat"/>
              </a:rPr>
              <a:t>Профессионально-ориентированные курсы повышения квалификации для сотрудников образовательной организации. Повышение 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количества и качества </a:t>
            </a:r>
            <a:r>
              <a:rPr lang="ru-RU" dirty="0">
                <a:solidFill>
                  <a:srgbClr val="2D2E87"/>
                </a:solidFill>
                <a:latin typeface="Montserrat"/>
              </a:rPr>
              <a:t>стажировок на 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предприятиях.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2D2E87"/>
                </a:solidFill>
                <a:latin typeface="Montserrat"/>
              </a:rPr>
              <a:t>3. В ходе экскурсий и стажировок повышение  </a:t>
            </a:r>
            <a:r>
              <a:rPr lang="ru-RU" dirty="0">
                <a:solidFill>
                  <a:srgbClr val="2D2E87"/>
                </a:solidFill>
                <a:latin typeface="Montserrat"/>
              </a:rPr>
              <a:t>компетентности 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преподавателей знакомство с </a:t>
            </a:r>
            <a:r>
              <a:rPr lang="ru-RU" dirty="0">
                <a:solidFill>
                  <a:srgbClr val="2D2E87"/>
                </a:solidFill>
                <a:latin typeface="Montserrat"/>
              </a:rPr>
              <a:t>новыми 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производственными технологиями</a:t>
            </a:r>
            <a:r>
              <a:rPr lang="ru-RU" dirty="0">
                <a:solidFill>
                  <a:srgbClr val="2D2E87"/>
                </a:solidFill>
                <a:latin typeface="Montserrat"/>
              </a:rPr>
              <a:t>, </a:t>
            </a:r>
            <a:r>
              <a:rPr lang="ru-RU" dirty="0" smtClean="0">
                <a:solidFill>
                  <a:srgbClr val="2D2E87"/>
                </a:solidFill>
                <a:latin typeface="Montserrat"/>
              </a:rPr>
              <a:t>которые могут быть включены в учебный план.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2D2E87"/>
                </a:solidFill>
                <a:latin typeface="Montserrat"/>
              </a:rPr>
              <a:t>4. Дни открытых дверей, мастер-классы для абитуриентов на предприятиях партнеров.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2D2E87"/>
                </a:solidFill>
                <a:latin typeface="Montserrat"/>
              </a:rPr>
              <a:t>5. Рост количества целевых договоров с цель. Увеличения количества трудоустроенных на предприятия партнеров студентов.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>
                <a:solidFill>
                  <a:srgbClr val="2D2E87"/>
                </a:solidFill>
                <a:latin typeface="Montserrat"/>
              </a:rPr>
              <a:t>6. Увеличение количества мероприятий волонтерской добровольческой направленности.</a:t>
            </a:r>
            <a:endParaRPr lang="ru-RU" dirty="0">
              <a:solidFill>
                <a:srgbClr val="2D2E87"/>
              </a:solidFill>
              <a:latin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0" name="Прямоугольник 10"/>
          <p:cNvSpPr>
            <a:spLocks noChangeArrowheads="1"/>
          </p:cNvSpPr>
          <p:nvPr/>
        </p:nvSpPr>
        <p:spPr bwMode="auto">
          <a:xfrm>
            <a:off x="378995" y="363433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партнерами. </a:t>
            </a:r>
          </a:p>
        </p:txBody>
      </p:sp>
      <p:pic>
        <p:nvPicPr>
          <p:cNvPr id="11271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40162" y="1744296"/>
            <a:ext cx="4786312" cy="3943071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-трудоустройство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выпускников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не только на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отраслевые предприятия;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проведение встреч в формате круглого стола с обучающимися;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участие в студенческих проектах;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взаимодействие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в рамках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тематических экскурсий и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выставок;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сотрудничество с ИРПО по реализации проектов («Профессионалитет»,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«Билет в будущее», «Молодые профессионалы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» и т.д.);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прохождение производственной практики на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предприятиях.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309019" y="1593849"/>
            <a:ext cx="6259513" cy="258668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Сильные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развитие профессиональной самоидентификации студентов, оценки собственных возможностей и навыков;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повышение престижа рабочих профессий;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 расширение диапазона мест организации производственной практики;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увеличение количества мест для трудоустройства;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новые площадки для 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профориентационной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 работы.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09019" y="4281924"/>
            <a:ext cx="6269038" cy="1495879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rgbClr val="2D2E87"/>
                </a:solidFill>
                <a:latin typeface="Montserrat"/>
              </a:rPr>
              <a:t>Слабые стороны: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узкий круг </a:t>
            </a:r>
            <a:r>
              <a:rPr lang="ru-RU" sz="1600" dirty="0" err="1">
                <a:solidFill>
                  <a:srgbClr val="2D2E87"/>
                </a:solidFill>
                <a:latin typeface="Montserrat"/>
              </a:rPr>
              <a:t>неотраслевых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 партнеров, в связи с узкой направленностью реализуемых специальностей;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solidFill>
                  <a:srgbClr val="2D2E87"/>
                </a:solidFill>
                <a:latin typeface="Montserrat"/>
              </a:rPr>
              <a:t>слабая интеграция образования в производственный процесс.</a:t>
            </a:r>
          </a:p>
        </p:txBody>
      </p:sp>
      <p:sp>
        <p:nvSpPr>
          <p:cNvPr id="12" name="Прямоугольник 1"/>
          <p:cNvSpPr>
            <a:spLocks noChangeArrowheads="1"/>
          </p:cNvSpPr>
          <p:nvPr/>
        </p:nvSpPr>
        <p:spPr bwMode="auto">
          <a:xfrm>
            <a:off x="528638" y="1255295"/>
            <a:ext cx="40989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Анализ текущего состояния.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4" name="Прямоугольник 7"/>
          <p:cNvSpPr>
            <a:spLocks noChangeArrowheads="1"/>
          </p:cNvSpPr>
          <p:nvPr/>
        </p:nvSpPr>
        <p:spPr bwMode="auto">
          <a:xfrm>
            <a:off x="439284" y="413675"/>
            <a:ext cx="10834687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стратегия. </a:t>
            </a:r>
            <a:endParaRPr lang="ru-RU" sz="2400" b="1" dirty="0" smtClean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Взаимодействие </a:t>
            </a:r>
            <a:r>
              <a:rPr lang="ru-RU" sz="24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с партнерами</a:t>
            </a:r>
          </a:p>
        </p:txBody>
      </p:sp>
      <p:pic>
        <p:nvPicPr>
          <p:cNvPr id="12295" name="Рисунок 8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96" name="Прямоугольник 9"/>
          <p:cNvSpPr>
            <a:spLocks noChangeArrowheads="1"/>
          </p:cNvSpPr>
          <p:nvPr/>
        </p:nvSpPr>
        <p:spPr bwMode="auto">
          <a:xfrm>
            <a:off x="469430" y="1400402"/>
            <a:ext cx="107823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Образ </a:t>
            </a:r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будущего</a:t>
            </a:r>
            <a:endParaRPr lang="ru-RU" sz="1600" b="1" dirty="0">
              <a:solidFill>
                <a:srgbClr val="2D2E87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37708" y="1894686"/>
            <a:ext cx="10736263" cy="300434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1.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Увеличение каналов трудоустройства выпускников для решения кадровых вопросов.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2.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Разработка новых направлений в работе «Центра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содействия выпускников», в том числе через портал «Работа в России».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3. </a:t>
            </a:r>
            <a:r>
              <a:rPr lang="ru-RU" sz="1600" dirty="0">
                <a:solidFill>
                  <a:srgbClr val="2D2E87"/>
                </a:solidFill>
                <a:latin typeface="Montserrat"/>
              </a:rPr>
              <a:t>Участие в студенческих стройотрядах. Получение новых навыков. Возможность зарабатывания денежных средств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4. Разработка гибкого индивидуального учебного плана, позволяющего осваивать производственные компетенции без отрыва от учебы.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5. Прохождение платной производственной практики с дальнейшим трудоустройством на этом же предприятии.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6. 85 % трудоустроенных на предприятия партнеров-работодателей выпускников ГПОАУ АМФЦПК.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Прямоугольник 10"/>
          <p:cNvSpPr>
            <a:spLocks noChangeArrowheads="1"/>
          </p:cNvSpPr>
          <p:nvPr/>
        </p:nvSpPr>
        <p:spPr bwMode="auto">
          <a:xfrm>
            <a:off x="1036949" y="1484531"/>
            <a:ext cx="9681328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Предложения </a:t>
            </a:r>
            <a:r>
              <a:rPr lang="ru-RU" sz="1600" b="1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по совершенствованию взаимодействия</a:t>
            </a:r>
          </a:p>
          <a:p>
            <a:endParaRPr lang="ru-RU" sz="1600" dirty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1 </a:t>
            </a:r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</a:rPr>
              <a:t>Бюджетное финансирование в соответствии с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</a:rPr>
              <a:t>нормативами.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2 </a:t>
            </a:r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Выделение контрольных цифр приема из регионального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бюджета в соответствии с требованиями отраслевых работодателей.</a:t>
            </a:r>
            <a:endParaRPr lang="ru-RU" sz="1600" dirty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3 Усиление совместной </a:t>
            </a:r>
            <a:r>
              <a:rPr lang="ru-RU" sz="1600" dirty="0" err="1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профориентационной</a:t>
            </a:r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работы.</a:t>
            </a:r>
            <a:endParaRPr lang="ru-RU" sz="1600" dirty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4 Открытие в школах города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инженерных, строительных, железнодорожных </a:t>
            </a:r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классов для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более </a:t>
            </a:r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качественной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профориентации и подготовки </a:t>
            </a:r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 обучению в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ГПОАУ АМФЦПК.</a:t>
            </a:r>
            <a:endParaRPr lang="ru-RU" sz="1600" dirty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5 Распределение студентов на предприятия региона для решения кадровой 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потребности.</a:t>
            </a:r>
            <a:endParaRPr lang="ru-RU" sz="1600" dirty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  <a:p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6 Проведение профессиональных проб для школьников с участием родителей.</a:t>
            </a:r>
          </a:p>
          <a:p>
            <a:r>
              <a:rPr lang="ru-RU" sz="1600" dirty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7 Привлечение студентов к работе в региональных студенческих стройотрядах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.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8 Выделение средств на проведение регулярных капитальных ремонтов зданий и сооружений учреждения.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9 Снижение отчетной документации, отвлекающей от организации образовательного процесса.</a:t>
            </a:r>
          </a:p>
          <a:p>
            <a:endParaRPr lang="ru-RU" sz="1600" dirty="0">
              <a:solidFill>
                <a:srgbClr val="2D2E87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13319" name="Рисунок 11"/>
          <p:cNvPicPr>
            <a:picLocks noChangeAspect="1"/>
          </p:cNvPicPr>
          <p:nvPr/>
        </p:nvPicPr>
        <p:blipFill>
          <a:blip r:embed="rId3" cstate="print"/>
          <a:srcRect b="7565"/>
          <a:stretch>
            <a:fillRect/>
          </a:stretch>
        </p:blipFill>
        <p:spPr bwMode="auto">
          <a:xfrm>
            <a:off x="0" y="5762625"/>
            <a:ext cx="348297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1135594" y="802585"/>
            <a:ext cx="6495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/>
                <a:ea typeface="Calibri" pitchFamily="34" charset="0"/>
                <a:cs typeface="Times New Roman" pitchFamily="18" charset="0"/>
              </a:rPr>
              <a:t>Коммуникационная стратегия РОИВ</a:t>
            </a:r>
            <a:endParaRPr lang="ru-RU" sz="2400" b="1" dirty="0">
              <a:solidFill>
                <a:srgbClr val="2D2E87"/>
              </a:solidFill>
              <a:latin typeface="Montserrat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13266" y="1592850"/>
            <a:ext cx="1164166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Финансовое обеспечение деятельности ГПОАУ АМФЦПК осуществляется за счет: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субсидий на выполнение государственного задания;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целевых субсидий;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поступлений от оказания учреждением образовательных услуг (выполнения работ), предоставление которых для физических и юридических лиц осуществляется на платной основе;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поступлений от иной приносящей доход деятельности.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   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На 2024 год утвержден план финансово-хозяйственной деятельности в размере 121 365,2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тыс.руб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., в том числе: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 субсидии на финансовое обеспечение выполнения государственного задания за 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счет средств бюджета-</a:t>
            </a:r>
            <a:r>
              <a:rPr lang="en-US" sz="1600" dirty="0" smtClean="0">
                <a:solidFill>
                  <a:srgbClr val="2D2E87"/>
                </a:solidFill>
                <a:latin typeface="Montserrat"/>
              </a:rPr>
              <a:t> 108 219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,</a:t>
            </a:r>
            <a:r>
              <a:rPr lang="en-US" sz="1600" dirty="0" smtClean="0">
                <a:solidFill>
                  <a:srgbClr val="2D2E87"/>
                </a:solidFill>
                <a:latin typeface="Montserrat"/>
              </a:rPr>
              <a:t>3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тыс.руб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Целевые субсидии- </a:t>
            </a:r>
            <a:r>
              <a:rPr lang="en-US" sz="1600" dirty="0" smtClean="0">
                <a:solidFill>
                  <a:srgbClr val="2D2E87"/>
                </a:solidFill>
                <a:latin typeface="Montserrat"/>
              </a:rPr>
              <a:t>13 145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,9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тыс.руб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.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На организацию деятельности по дополнительному образованию выделено 26 342,3 </a:t>
            </a:r>
            <a:r>
              <a:rPr lang="ru-RU" sz="1600" dirty="0" err="1" smtClean="0">
                <a:solidFill>
                  <a:srgbClr val="2D2E87"/>
                </a:solidFill>
                <a:latin typeface="Montserrat"/>
              </a:rPr>
              <a:t>тыс.руб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.</a:t>
            </a:r>
          </a:p>
          <a:p>
            <a:endParaRPr lang="ru-RU" sz="16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71425" y="511183"/>
            <a:ext cx="6534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Анализ ресурсного обеспечения (аудит)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77497" y="1073890"/>
            <a:ext cx="28087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600" b="1" dirty="0" smtClean="0">
                <a:solidFill>
                  <a:srgbClr val="2D2E87"/>
                </a:solidFill>
                <a:latin typeface="Montserrat"/>
              </a:rPr>
              <a:t>Финансовое обеспечение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4139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303445" y="932654"/>
            <a:ext cx="11641667" cy="56784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Финансирование учреждения осуществляется в соответствии со стоимостными группами обучающихся и включает бюджетную подготовку студентов по профессиям и специальностям, а так же осуществление деятельности </a:t>
            </a:r>
            <a:r>
              <a:rPr lang="en-US" sz="1500" dirty="0" smtClean="0">
                <a:solidFill>
                  <a:srgbClr val="2D2E87"/>
                </a:solidFill>
                <a:latin typeface="Montserrat"/>
              </a:rPr>
              <a:t>IT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-куба. В 2024 -2025годы увеличение финансирования не планируется.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   Таким образом, перед ГПОАУ АМФЦПК стоит задача по увеличению дохода от следующих видов деятельности: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– активизации работы основных структурных подразделений учреждения по привлечению внебюджетных средств за счет платного обучения по основным образовательным программам среднего профессионального образования; 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- увеличение внебюджетных средств по договорам с юридическими и физическими лицами на оказание образовательных услуг по основным и дополнительным образовательным программам в рамках действующей лицензии;</a:t>
            </a:r>
          </a:p>
          <a:p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– увеличение объема внебюджетных средств за счет оказания платных дополнительных образовательных услуг, не предусмотренных соответствующими образовательными программами и федеральными государственными образовательными стандартами, в соответствии с Уставом;</a:t>
            </a:r>
          </a:p>
          <a:p>
            <a:r>
              <a:rPr lang="ru-RU" sz="1500" dirty="0">
                <a:solidFill>
                  <a:srgbClr val="2D2E87"/>
                </a:solidFill>
                <a:latin typeface="Montserrat"/>
              </a:rPr>
              <a:t>-материально-техническое и информационно-методическое обеспечение учебного процесса; </a:t>
            </a:r>
          </a:p>
          <a:p>
            <a:r>
              <a:rPr lang="ru-RU" sz="1500" dirty="0">
                <a:solidFill>
                  <a:srgbClr val="2D2E87"/>
                </a:solidFill>
                <a:latin typeface="Montserrat"/>
              </a:rPr>
              <a:t>-оснащение современным оборудованием учебных лабораторий; </a:t>
            </a:r>
          </a:p>
          <a:p>
            <a:r>
              <a:rPr lang="ru-RU" sz="1500" dirty="0">
                <a:solidFill>
                  <a:srgbClr val="2D2E87"/>
                </a:solidFill>
                <a:latin typeface="Montserrat"/>
              </a:rPr>
              <a:t>оснащение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современным и безопасным программным 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обеспечением структурных подразделений; </a:t>
            </a:r>
          </a:p>
          <a:p>
            <a:pPr marL="285750" indent="-28575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увеличение 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библиотечного фонда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;</a:t>
            </a:r>
          </a:p>
          <a:p>
            <a:pPr marL="285750" indent="-28575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создание 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комфортных социально-бытовых условий для проживания обучающихся в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общежитии (ремонт кровли, закупка кроватей и мягкого инвентаря;</a:t>
            </a:r>
          </a:p>
          <a:p>
            <a:pPr marL="285750" indent="-285750">
              <a:buFontTx/>
              <a:buChar char="-"/>
            </a:pPr>
            <a:r>
              <a:rPr lang="ru-RU" sz="1500" dirty="0">
                <a:solidFill>
                  <a:srgbClr val="2D2E87"/>
                </a:solidFill>
                <a:latin typeface="Montserrat"/>
              </a:rPr>
              <a:t>создание необходимых условий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по выполнению 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санитарно-гигиенических норм, требований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антитеррористической </a:t>
            </a:r>
            <a:r>
              <a:rPr lang="ru-RU" sz="1500" dirty="0">
                <a:solidFill>
                  <a:srgbClr val="2D2E87"/>
                </a:solidFill>
                <a:latin typeface="Montserrat"/>
              </a:rPr>
              <a:t>безопасности и охраны труда на рабочих местах сотрудников и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</a:rPr>
              <a:t>обучающихся.</a:t>
            </a:r>
            <a:endParaRPr lang="ru-RU" sz="1500" dirty="0">
              <a:solidFill>
                <a:srgbClr val="2D2E87"/>
              </a:solidFill>
              <a:latin typeface="Montserrat"/>
            </a:endParaRPr>
          </a:p>
          <a:p>
            <a:pPr marL="285750" indent="-285750">
              <a:buFontTx/>
              <a:buChar char="-"/>
            </a:pPr>
            <a:endParaRPr lang="ru-RU" sz="1500" dirty="0">
              <a:solidFill>
                <a:srgbClr val="2D2E87"/>
              </a:solidFill>
              <a:latin typeface="Montserrat"/>
            </a:endParaRPr>
          </a:p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42247" y="470989"/>
            <a:ext cx="6534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Анализ ресурсного обеспечения (аудит)</a:t>
            </a:r>
          </a:p>
        </p:txBody>
      </p:sp>
    </p:spTree>
    <p:extLst>
      <p:ext uri="{BB962C8B-B14F-4D97-AF65-F5344CB8AC3E}">
        <p14:creationId xmlns:p14="http://schemas.microsoft.com/office/powerpoint/2010/main" val="41395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29167" y="655399"/>
            <a:ext cx="10835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Финансовое обеспечение реализации программы развития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5205938"/>
              </p:ext>
            </p:extLst>
          </p:nvPr>
        </p:nvGraphicFramePr>
        <p:xfrm>
          <a:off x="247567" y="1233860"/>
          <a:ext cx="11607800" cy="46047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42001">
                  <a:extLst>
                    <a:ext uri="{9D8B030D-6E8A-4147-A177-3AD203B41FA5}">
                      <a16:colId xmlns:a16="http://schemas.microsoft.com/office/drawing/2014/main" val="1463618159"/>
                    </a:ext>
                  </a:extLst>
                </a:gridCol>
                <a:gridCol w="1303867">
                  <a:extLst>
                    <a:ext uri="{9D8B030D-6E8A-4147-A177-3AD203B41FA5}">
                      <a16:colId xmlns:a16="http://schemas.microsoft.com/office/drawing/2014/main" val="2306405406"/>
                    </a:ext>
                  </a:extLst>
                </a:gridCol>
                <a:gridCol w="1422400">
                  <a:extLst>
                    <a:ext uri="{9D8B030D-6E8A-4147-A177-3AD203B41FA5}">
                      <a16:colId xmlns:a16="http://schemas.microsoft.com/office/drawing/2014/main" val="290307905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740407067"/>
                    </a:ext>
                  </a:extLst>
                </a:gridCol>
                <a:gridCol w="1591732">
                  <a:extLst>
                    <a:ext uri="{9D8B030D-6E8A-4147-A177-3AD203B41FA5}">
                      <a16:colId xmlns:a16="http://schemas.microsoft.com/office/drawing/2014/main" val="3093178585"/>
                    </a:ext>
                  </a:extLst>
                </a:gridCol>
              </a:tblGrid>
              <a:tr h="650427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Montserrat"/>
                        </a:rPr>
                        <a:t>Статья расходов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2024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2025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2026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Итого </a:t>
                      </a:r>
                    </a:p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за 3 года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321635"/>
                  </a:ext>
                </a:extLst>
              </a:tr>
              <a:tr h="650427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Всего за счет всех источников, в том числе:</a:t>
                      </a:r>
                      <a:endParaRPr lang="ru-RU" sz="1800" b="1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208 610,8</a:t>
                      </a:r>
                      <a:endParaRPr lang="ru-RU" sz="1600" b="1" i="0" u="none" strike="noStrike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 marL="7620" marR="7620" marT="7620" marB="0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217 001,0</a:t>
                      </a:r>
                      <a:endParaRPr lang="ru-RU" sz="1600" b="1" i="0" u="none" strike="noStrike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 marL="7620" marR="7620" marT="7620" marB="0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225 633 ,3</a:t>
                      </a:r>
                      <a:endParaRPr lang="ru-RU" sz="1600" b="1" i="0" u="none" strike="noStrike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 marL="7620" marR="7620" marT="7620" marB="0" anchorCtr="1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600" b="1" i="0" u="none" strike="noStrike" dirty="0">
                          <a:solidFill>
                            <a:srgbClr val="2D2E87"/>
                          </a:solidFill>
                          <a:latin typeface="Montserrat"/>
                        </a:rPr>
                        <a:t>515604</a:t>
                      </a:r>
                    </a:p>
                  </a:txBody>
                  <a:tcPr marL="7620" marR="7620" marT="7620" marB="0" anchorCtr="1"/>
                </a:tc>
                <a:extLst>
                  <a:ext uri="{0D108BD9-81ED-4DB2-BD59-A6C34878D82A}">
                    <a16:rowId xmlns:a16="http://schemas.microsoft.com/office/drawing/2014/main" val="2287844349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Региональный бюджет:</a:t>
                      </a:r>
                      <a:endParaRPr lang="ru-RU" sz="1600" b="1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 marL="7620" marR="7620" marT="762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 marL="7620" marR="7620" marT="762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 marL="7620" marR="7620" marT="7620" marB="0" anchor="ctr" anchorCtr="1"/>
                </a:tc>
                <a:tc>
                  <a:txBody>
                    <a:bodyPr/>
                    <a:lstStyle/>
                    <a:p>
                      <a:pPr algn="r" fontAlgn="b"/>
                      <a:endParaRPr lang="ru-RU" sz="1600" b="1" i="0" u="none" strike="noStrike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 marL="7620" marR="7620" marT="7620" marB="0" anchor="ctr" anchorCtr="1"/>
                </a:tc>
                <a:extLst>
                  <a:ext uri="{0D108BD9-81ED-4DB2-BD59-A6C34878D82A}">
                    <a16:rowId xmlns:a16="http://schemas.microsoft.com/office/drawing/2014/main" val="2159237883"/>
                  </a:ext>
                </a:extLst>
              </a:tr>
              <a:tr h="924292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  субсидии на финансовое обеспечение выполнения государственного задания за счет средств бюджета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108 219,3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112 548,0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117 049,9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337 817,2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141501"/>
                  </a:ext>
                </a:extLst>
              </a:tr>
              <a:tr h="56104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 Целевые субсидии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13 145,9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13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717,7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14 218,6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41 082,2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138825"/>
                  </a:ext>
                </a:extLst>
              </a:tr>
              <a:tr h="561041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 субсидия на финансовое обеспечение государственного задания по дополнительному образованию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26 342,3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27 395,9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28 491,8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82 230,0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4544858"/>
                  </a:ext>
                </a:extLst>
              </a:tr>
              <a:tr h="56104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Собственные внебюджетные источники финансирования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60 903,3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63 339,4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65 873,0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190 115,7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6569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432870" y="414145"/>
            <a:ext cx="10835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Финансовое обеспечение реализации программы развития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967393"/>
              </p:ext>
            </p:extLst>
          </p:nvPr>
        </p:nvGraphicFramePr>
        <p:xfrm>
          <a:off x="273634" y="1185992"/>
          <a:ext cx="11438465" cy="42769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515420">
                  <a:extLst>
                    <a:ext uri="{9D8B030D-6E8A-4147-A177-3AD203B41FA5}">
                      <a16:colId xmlns:a16="http://schemas.microsoft.com/office/drawing/2014/main" val="1463618159"/>
                    </a:ext>
                  </a:extLst>
                </a:gridCol>
                <a:gridCol w="1454319">
                  <a:extLst>
                    <a:ext uri="{9D8B030D-6E8A-4147-A177-3AD203B41FA5}">
                      <a16:colId xmlns:a16="http://schemas.microsoft.com/office/drawing/2014/main" val="2306405406"/>
                    </a:ext>
                  </a:extLst>
                </a:gridCol>
                <a:gridCol w="1445505">
                  <a:extLst>
                    <a:ext uri="{9D8B030D-6E8A-4147-A177-3AD203B41FA5}">
                      <a16:colId xmlns:a16="http://schemas.microsoft.com/office/drawing/2014/main" val="2903079052"/>
                    </a:ext>
                  </a:extLst>
                </a:gridCol>
                <a:gridCol w="1383807">
                  <a:extLst>
                    <a:ext uri="{9D8B030D-6E8A-4147-A177-3AD203B41FA5}">
                      <a16:colId xmlns:a16="http://schemas.microsoft.com/office/drawing/2014/main" val="1740407067"/>
                    </a:ext>
                  </a:extLst>
                </a:gridCol>
                <a:gridCol w="1639414">
                  <a:extLst>
                    <a:ext uri="{9D8B030D-6E8A-4147-A177-3AD203B41FA5}">
                      <a16:colId xmlns:a16="http://schemas.microsoft.com/office/drawing/2014/main" val="3093178585"/>
                    </a:ext>
                  </a:extLst>
                </a:gridCol>
              </a:tblGrid>
              <a:tr h="534608">
                <a:tc>
                  <a:txBody>
                    <a:bodyPr/>
                    <a:lstStyle/>
                    <a:p>
                      <a:r>
                        <a:rPr lang="ru-RU" sz="1600" b="0" dirty="0" smtClean="0">
                          <a:latin typeface="Montserrat"/>
                        </a:rPr>
                        <a:t>Статья расходов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2024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2025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2026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latin typeface="Montserrat"/>
                        </a:rPr>
                        <a:t>Итого за 3 года</a:t>
                      </a:r>
                      <a:endParaRPr lang="ru-RU" sz="1600" b="0" dirty="0"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5321635"/>
                  </a:ext>
                </a:extLst>
              </a:tr>
              <a:tr h="559699">
                <a:tc>
                  <a:txBody>
                    <a:bodyPr/>
                    <a:lstStyle/>
                    <a:p>
                      <a:r>
                        <a:rPr lang="ru-RU" sz="1600" b="1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Внебюджетные</a:t>
                      </a:r>
                      <a:r>
                        <a:rPr lang="ru-RU" sz="1600" b="1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источники:</a:t>
                      </a:r>
                      <a:endParaRPr lang="ru-RU" sz="1600" b="1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60 903,3</a:t>
                      </a:r>
                      <a:endParaRPr lang="ru-RU" sz="1600" b="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63 339,4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65 873,0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190 115,7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9237883"/>
                  </a:ext>
                </a:extLst>
              </a:tr>
              <a:tr h="524510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  Платное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обучение по программам СПО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3 936,0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4 093,4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4 257,2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12 286,6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4141501"/>
                  </a:ext>
                </a:extLst>
              </a:tr>
              <a:tr h="621399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Повышение квалификации 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40 789,3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42 420,9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44 117,7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127 328,1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0138825"/>
                  </a:ext>
                </a:extLst>
              </a:tr>
              <a:tr h="564776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3.Прочие услуги (столовая,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общежитие и т.п.)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3 698,0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3 845,9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3 999,7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11 543,6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9903047"/>
                  </a:ext>
                </a:extLst>
              </a:tr>
              <a:tr h="527044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4.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Автотранспортное отделение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10 320,0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10 732,8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11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162,1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32 214,9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140286"/>
                  </a:ext>
                </a:extLst>
              </a:tr>
              <a:tr h="886075">
                <a:tc>
                  <a:txBody>
                    <a:bodyPr/>
                    <a:lstStyle/>
                    <a:p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5. Железнодорожная</a:t>
                      </a:r>
                      <a:r>
                        <a:rPr lang="ru-RU" sz="1600" baseline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 внебюджетная подготовка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2 160,0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2 246,4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2 336,3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6 742,5</a:t>
                      </a:r>
                      <a:endParaRPr lang="ru-RU" sz="16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7017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784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49263" y="1660234"/>
            <a:ext cx="1083524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В 2024 году ГПОАУ АМФЦПК вступил в федеральный проект «Профессионалитет»:</a:t>
            </a: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- Сетевая организация. Финансирование не предусмотрено.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Подписано соглашение по подготовке кадров по профессиям : «Машинист локомотива», «Слесарь по ремонту подвижного состава», «Проводник на железнодорожном транспорте».</a:t>
            </a:r>
          </a:p>
          <a:p>
            <a:pPr>
              <a:lnSpc>
                <a:spcPct val="150000"/>
              </a:lnSpc>
              <a:buFontTx/>
              <a:buChar char="-"/>
            </a:pP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Планируется за счет собственных внебюджетных средств доукомплектовать кабинеты по подготовке вышеуказанных специалистов для предприятий РЖД.</a:t>
            </a:r>
          </a:p>
          <a:p>
            <a:endParaRPr lang="ru-RU" sz="1600" dirty="0" smtClean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Планируемый уровень трудоустройства по профессиям железнодорожной направленности – 82%.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654936" y="440844"/>
            <a:ext cx="65341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Анализ ресурсного обеспечения (аудит)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765957" y="1073890"/>
            <a:ext cx="49888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Материально-техническое обеспечение</a:t>
            </a:r>
          </a:p>
        </p:txBody>
      </p:sp>
    </p:spTree>
    <p:extLst>
      <p:ext uri="{BB962C8B-B14F-4D97-AF65-F5344CB8AC3E}">
        <p14:creationId xmlns:p14="http://schemas.microsoft.com/office/powerpoint/2010/main" val="2483846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628" y="720720"/>
            <a:ext cx="42803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внешней среды: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2486" y="1223441"/>
            <a:ext cx="496741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4. Технологии. Ключевые события и тренды в сфере развития технологий, повлиявшие на развитие ОО</a:t>
            </a:r>
          </a:p>
          <a:p>
            <a:endParaRPr lang="ru-RU" sz="2000" b="1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2628" y="2928390"/>
            <a:ext cx="4808141" cy="2228890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-Внедрение новых информационных платформ и программ;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-Внедрение новых форм обучающих педагогических технологий;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Создание учебно-производственных комплексов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и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кластеров;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Внедрение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электронных библиотечных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систем.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>
              <a:buFontTx/>
              <a:buChar char="-"/>
            </a:pP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291618" y="190005"/>
            <a:ext cx="5257136" cy="342009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-Решение проблем с обеспечением учебниками, технической литературой;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-Отработка профессиональных навыков студентов на виртуальных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тренжерных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комплексах;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-Дистанционное обучение с помощью онлайн платформ;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-Возможность прохождения КПК без отрыва от учебного процесса;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Появление возможности совмещения учебы с работой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путем расширения возможностей перехода на индивидуальный учебный план.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291618" y="3835021"/>
            <a:ext cx="5245262" cy="2744888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 вся учебная литература внесена в ЭБС;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 весь методический и учебный материал переведен в цифровой формат;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Недостаточная подготовка преподавателей для работы на онлайн платформах;</a:t>
            </a:r>
          </a:p>
          <a:p>
            <a:pPr>
              <a:buFontTx/>
              <a:buChar char="-"/>
            </a:pP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Высокая стоимость  тренажеров, программных продуктов, оргтехники не позволяет учебному заведению оперативно обеспечить  образовательный процесс современными средствами обучения.</a:t>
            </a:r>
          </a:p>
          <a:p>
            <a:pPr>
              <a:buFontTx/>
              <a:buChar char="-"/>
            </a:pP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5499397" y="1546760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+</a:t>
            </a:r>
            <a:endParaRPr lang="ru-RU" sz="2800" dirty="0">
              <a:latin typeface="Montserrat" panose="00000500000000000000" pitchFamily="2" charset="-52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499397" y="4684710"/>
            <a:ext cx="692727" cy="706582"/>
          </a:xfrm>
          <a:prstGeom prst="ellipse">
            <a:avLst/>
          </a:prstGeom>
          <a:solidFill>
            <a:srgbClr val="2D2E87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Montserrat" panose="00000500000000000000" pitchFamily="2" charset="-52"/>
              </a:rPr>
              <a:t>-</a:t>
            </a:r>
            <a:endParaRPr lang="ru-RU" sz="2800" dirty="0"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20398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231111" y="140935"/>
            <a:ext cx="118068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Материально-техническое </a:t>
            </a:r>
            <a:r>
              <a:rPr lang="ru-RU" b="1" dirty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реализации программы </a:t>
            </a:r>
            <a:r>
              <a:rPr lang="ru-RU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развития</a:t>
            </a:r>
            <a:endParaRPr lang="ru-RU" b="1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1974343"/>
              </p:ext>
            </p:extLst>
          </p:nvPr>
        </p:nvGraphicFramePr>
        <p:xfrm>
          <a:off x="217669" y="515725"/>
          <a:ext cx="11622637" cy="60092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79700">
                  <a:extLst>
                    <a:ext uri="{9D8B030D-6E8A-4147-A177-3AD203B41FA5}">
                      <a16:colId xmlns:a16="http://schemas.microsoft.com/office/drawing/2014/main" val="4080916150"/>
                    </a:ext>
                  </a:extLst>
                </a:gridCol>
                <a:gridCol w="1090169">
                  <a:extLst>
                    <a:ext uri="{9D8B030D-6E8A-4147-A177-3AD203B41FA5}">
                      <a16:colId xmlns:a16="http://schemas.microsoft.com/office/drawing/2014/main" val="3620075965"/>
                    </a:ext>
                  </a:extLst>
                </a:gridCol>
                <a:gridCol w="1051897">
                  <a:extLst>
                    <a:ext uri="{9D8B030D-6E8A-4147-A177-3AD203B41FA5}">
                      <a16:colId xmlns:a16="http://schemas.microsoft.com/office/drawing/2014/main" val="4101035836"/>
                    </a:ext>
                  </a:extLst>
                </a:gridCol>
                <a:gridCol w="948267">
                  <a:extLst>
                    <a:ext uri="{9D8B030D-6E8A-4147-A177-3AD203B41FA5}">
                      <a16:colId xmlns:a16="http://schemas.microsoft.com/office/drawing/2014/main" val="1662731007"/>
                    </a:ext>
                  </a:extLst>
                </a:gridCol>
                <a:gridCol w="1134533">
                  <a:extLst>
                    <a:ext uri="{9D8B030D-6E8A-4147-A177-3AD203B41FA5}">
                      <a16:colId xmlns:a16="http://schemas.microsoft.com/office/drawing/2014/main" val="3321408310"/>
                    </a:ext>
                  </a:extLst>
                </a:gridCol>
                <a:gridCol w="1126067">
                  <a:extLst>
                    <a:ext uri="{9D8B030D-6E8A-4147-A177-3AD203B41FA5}">
                      <a16:colId xmlns:a16="http://schemas.microsoft.com/office/drawing/2014/main" val="1052536499"/>
                    </a:ext>
                  </a:extLst>
                </a:gridCol>
                <a:gridCol w="1009196">
                  <a:extLst>
                    <a:ext uri="{9D8B030D-6E8A-4147-A177-3AD203B41FA5}">
                      <a16:colId xmlns:a16="http://schemas.microsoft.com/office/drawing/2014/main" val="1911662726"/>
                    </a:ext>
                  </a:extLst>
                </a:gridCol>
                <a:gridCol w="1291404">
                  <a:extLst>
                    <a:ext uri="{9D8B030D-6E8A-4147-A177-3AD203B41FA5}">
                      <a16:colId xmlns:a16="http://schemas.microsoft.com/office/drawing/2014/main" val="430504825"/>
                    </a:ext>
                  </a:extLst>
                </a:gridCol>
                <a:gridCol w="1291404">
                  <a:extLst>
                    <a:ext uri="{9D8B030D-6E8A-4147-A177-3AD203B41FA5}">
                      <a16:colId xmlns:a16="http://schemas.microsoft.com/office/drawing/2014/main" val="1583191716"/>
                    </a:ext>
                  </a:extLst>
                </a:gridCol>
              </a:tblGrid>
              <a:tr h="301828"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Наименование</a:t>
                      </a:r>
                      <a:r>
                        <a:rPr lang="ru-RU" sz="1200" b="0" baseline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 объекта МТБ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Вид объектов МТБ</a:t>
                      </a:r>
                    </a:p>
                    <a:p>
                      <a:pPr algn="ctr"/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Стоимость за единицу. Руб.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Кол-во</a:t>
                      </a:r>
                      <a:r>
                        <a:rPr lang="ru-RU" sz="1200" b="0" baseline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 единиц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Сумма расходов. </a:t>
                      </a:r>
                      <a:r>
                        <a:rPr lang="ru-RU" sz="1200" b="0" dirty="0" err="1" smtClean="0">
                          <a:solidFill>
                            <a:schemeClr val="bg1"/>
                          </a:solidFill>
                          <a:latin typeface="Montserrat"/>
                        </a:rPr>
                        <a:t>тыс.руб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Всего за 2024-2026</a:t>
                      </a:r>
                    </a:p>
                    <a:p>
                      <a:pPr algn="ctr"/>
                      <a:r>
                        <a:rPr lang="ru-RU" sz="1200" b="0" dirty="0" err="1" smtClean="0">
                          <a:solidFill>
                            <a:schemeClr val="bg1"/>
                          </a:solidFill>
                          <a:latin typeface="Montserrat"/>
                        </a:rPr>
                        <a:t>тыс.руб</a:t>
                      </a:r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.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Источник финансирования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298253"/>
                  </a:ext>
                </a:extLst>
              </a:tr>
              <a:tr h="51310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2024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2025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2026</a:t>
                      </a:r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ru-RU" sz="12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7320362"/>
                  </a:ext>
                </a:extLst>
              </a:tr>
              <a:tr h="57718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Учебная производственная линия «Мехатроника», 2 рабочих места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ea typeface="Calibri" panose="020F0502020204030204" pitchFamily="34" charset="0"/>
                          <a:cs typeface="Times New Roman" pitchFamily="18" charset="0"/>
                        </a:rPr>
                        <a:t>Учебно-лабораторное оборудование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ea typeface="Calibri" panose="020F0502020204030204" pitchFamily="34" charset="0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3 660,0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18 300,0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18 300,0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Региональный бюджет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229646"/>
                  </a:ext>
                </a:extLst>
              </a:tr>
              <a:tr h="104140">
                <a:tc rowSpan="2"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Оборудование для образовательного</a:t>
                      </a:r>
                      <a:r>
                        <a:rPr lang="ru-RU" sz="1200" baseline="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 процесса по беспилотным авиационным системам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7955">
                <a:tc vMerge="1">
                  <a:txBody>
                    <a:bodyPr/>
                    <a:lstStyle/>
                    <a:p>
                      <a:pPr algn="l"/>
                      <a:endParaRPr lang="ru-RU" sz="10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3 265,0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комплект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3 265,0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1 200,0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4 665,0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/>
                          <a:cs typeface="Times New Roman" pitchFamily="18" charset="0"/>
                        </a:rPr>
                        <a:t>Консолидированный бюджет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2114725"/>
                  </a:ext>
                </a:extLst>
              </a:tr>
              <a:tr h="412275">
                <a:tc>
                  <a:txBody>
                    <a:bodyPr/>
                    <a:lstStyle/>
                    <a:p>
                      <a:pPr algn="l"/>
                      <a:r>
                        <a:rPr lang="ru-RU" sz="12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Times New Roman" pitchFamily="18" charset="0"/>
                        </a:rPr>
                        <a:t>Кровля общежития</a:t>
                      </a: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Здание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12 000,0 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>
                          <a:solidFill>
                            <a:srgbClr val="2D2E87"/>
                          </a:solidFill>
                        </a:rPr>
                        <a:t>1</a:t>
                      </a:r>
                      <a:endParaRPr lang="ru-RU" sz="1200" b="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12 000,0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12 000,0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Региональный бюджет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4693363"/>
                  </a:ext>
                </a:extLst>
              </a:tr>
              <a:tr h="41227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Разработка</a:t>
                      </a:r>
                      <a:r>
                        <a:rPr lang="ru-RU" sz="1200" baseline="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 ПСД на капитальный ремонт ОБК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4 500,0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</a:t>
                      </a:r>
                      <a:r>
                        <a:rPr lang="ru-RU" sz="1200" baseline="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500,0</a:t>
                      </a:r>
                    </a:p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4 500,0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Региональный бюджет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516226"/>
                  </a:ext>
                </a:extLst>
              </a:tr>
              <a:tr h="50718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Разработка</a:t>
                      </a:r>
                      <a:r>
                        <a:rPr lang="ru-RU" sz="1200" baseline="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 ПСД на систему антитеррористического оповещения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450,0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450,0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450,0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Региональный бюджет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908859"/>
                  </a:ext>
                </a:extLst>
              </a:tr>
              <a:tr h="64525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Установка системы оповещения (Тромбон,Рокот-5)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8 120,0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7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8 120,0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8 120,0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Региональный бюджет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47573"/>
                  </a:ext>
                </a:extLst>
              </a:tr>
              <a:tr h="66121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Разработка</a:t>
                      </a:r>
                      <a:r>
                        <a:rPr lang="ru-RU" sz="1200" baseline="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 ПСД на строительство Ангара для обучения электромонтеров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ПСД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 1 200,0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1 200,0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1 200,0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Благотворительность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1069416"/>
                  </a:ext>
                </a:extLst>
              </a:tr>
              <a:tr h="95373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Строительство сборно-разборной конструкции (Ангар)</a:t>
                      </a:r>
                      <a:r>
                        <a:rPr lang="ru-RU" sz="1200" baseline="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 для обучения электромонтеров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Сборно-разборное сооружение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40 000,0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1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40 000,0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40 000,0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rgbClr val="2D2E87"/>
                          </a:solidFill>
                          <a:latin typeface="Montserrat" panose="00000500000000000000"/>
                        </a:rPr>
                        <a:t>Благотворительность</a:t>
                      </a:r>
                      <a:endParaRPr lang="ru-RU" sz="1200" dirty="0">
                        <a:solidFill>
                          <a:srgbClr val="2D2E87"/>
                        </a:solidFill>
                        <a:latin typeface="Montserrat" panose="0000050000000000000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49432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275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39215" y="564965"/>
            <a:ext cx="10835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Показатели достижения результата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67011"/>
              </p:ext>
            </p:extLst>
          </p:nvPr>
        </p:nvGraphicFramePr>
        <p:xfrm>
          <a:off x="554437" y="1125216"/>
          <a:ext cx="10987638" cy="50260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67">
                  <a:extLst>
                    <a:ext uri="{9D8B030D-6E8A-4147-A177-3AD203B41FA5}">
                      <a16:colId xmlns:a16="http://schemas.microsoft.com/office/drawing/2014/main" val="1157538591"/>
                    </a:ext>
                  </a:extLst>
                </a:gridCol>
                <a:gridCol w="3436996">
                  <a:extLst>
                    <a:ext uri="{9D8B030D-6E8A-4147-A177-3AD203B41FA5}">
                      <a16:colId xmlns:a16="http://schemas.microsoft.com/office/drawing/2014/main" val="2998066182"/>
                    </a:ext>
                  </a:extLst>
                </a:gridCol>
                <a:gridCol w="1476256">
                  <a:extLst>
                    <a:ext uri="{9D8B030D-6E8A-4147-A177-3AD203B41FA5}">
                      <a16:colId xmlns:a16="http://schemas.microsoft.com/office/drawing/2014/main" val="507006670"/>
                    </a:ext>
                  </a:extLst>
                </a:gridCol>
                <a:gridCol w="1831273">
                  <a:extLst>
                    <a:ext uri="{9D8B030D-6E8A-4147-A177-3AD203B41FA5}">
                      <a16:colId xmlns:a16="http://schemas.microsoft.com/office/drawing/2014/main" val="2892034816"/>
                    </a:ext>
                  </a:extLst>
                </a:gridCol>
                <a:gridCol w="1831273">
                  <a:extLst>
                    <a:ext uri="{9D8B030D-6E8A-4147-A177-3AD203B41FA5}">
                      <a16:colId xmlns:a16="http://schemas.microsoft.com/office/drawing/2014/main" val="2042058058"/>
                    </a:ext>
                  </a:extLst>
                </a:gridCol>
                <a:gridCol w="1831273">
                  <a:extLst>
                    <a:ext uri="{9D8B030D-6E8A-4147-A177-3AD203B41FA5}">
                      <a16:colId xmlns:a16="http://schemas.microsoft.com/office/drawing/2014/main" val="4052136955"/>
                    </a:ext>
                  </a:extLst>
                </a:gridCol>
              </a:tblGrid>
              <a:tr h="839329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№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Показатель критерия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Единица измерения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Значение показателя нарастающим итогом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981505"/>
                  </a:ext>
                </a:extLst>
              </a:tr>
              <a:tr h="486277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2024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2025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2026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38737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1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Количество обучающихся по образовательным программам СПО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чел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676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1989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2089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177903"/>
                  </a:ext>
                </a:extLst>
              </a:tr>
              <a:tr h="42983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Количество обучающихся по образовательным программам дополнительного образования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чел.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720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850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930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095661"/>
                  </a:ext>
                </a:extLst>
              </a:tr>
              <a:tr h="97985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2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Количество обучающихся по образовательным программам среднего профессионального образования в рамках федерального проекта «Профессионалитет»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чел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160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160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160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332752"/>
                  </a:ext>
                </a:extLst>
              </a:tr>
              <a:tr h="1079136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3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Количество реализуемых образовательных программ в интересах организаций реального сектора экономики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шт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5213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649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559311" y="363997"/>
            <a:ext cx="108352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Показатели достижения результата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13154"/>
              </p:ext>
            </p:extLst>
          </p:nvPr>
        </p:nvGraphicFramePr>
        <p:xfrm>
          <a:off x="554438" y="874004"/>
          <a:ext cx="10987638" cy="50788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567">
                  <a:extLst>
                    <a:ext uri="{9D8B030D-6E8A-4147-A177-3AD203B41FA5}">
                      <a16:colId xmlns:a16="http://schemas.microsoft.com/office/drawing/2014/main" val="1157538591"/>
                    </a:ext>
                  </a:extLst>
                </a:gridCol>
                <a:gridCol w="3497285">
                  <a:extLst>
                    <a:ext uri="{9D8B030D-6E8A-4147-A177-3AD203B41FA5}">
                      <a16:colId xmlns:a16="http://schemas.microsoft.com/office/drawing/2014/main" val="2998066182"/>
                    </a:ext>
                  </a:extLst>
                </a:gridCol>
                <a:gridCol w="1415967">
                  <a:extLst>
                    <a:ext uri="{9D8B030D-6E8A-4147-A177-3AD203B41FA5}">
                      <a16:colId xmlns:a16="http://schemas.microsoft.com/office/drawing/2014/main" val="507006670"/>
                    </a:ext>
                  </a:extLst>
                </a:gridCol>
                <a:gridCol w="1831273">
                  <a:extLst>
                    <a:ext uri="{9D8B030D-6E8A-4147-A177-3AD203B41FA5}">
                      <a16:colId xmlns:a16="http://schemas.microsoft.com/office/drawing/2014/main" val="2892034816"/>
                    </a:ext>
                  </a:extLst>
                </a:gridCol>
                <a:gridCol w="1831273">
                  <a:extLst>
                    <a:ext uri="{9D8B030D-6E8A-4147-A177-3AD203B41FA5}">
                      <a16:colId xmlns:a16="http://schemas.microsoft.com/office/drawing/2014/main" val="2042058058"/>
                    </a:ext>
                  </a:extLst>
                </a:gridCol>
                <a:gridCol w="1831273">
                  <a:extLst>
                    <a:ext uri="{9D8B030D-6E8A-4147-A177-3AD203B41FA5}">
                      <a16:colId xmlns:a16="http://schemas.microsoft.com/office/drawing/2014/main" val="4052136955"/>
                    </a:ext>
                  </a:extLst>
                </a:gridCol>
              </a:tblGrid>
              <a:tr h="854441"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№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Показатель критерия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Единица измерения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Значение показателя нарастающим итогом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8981505"/>
                  </a:ext>
                </a:extLst>
              </a:tr>
              <a:tr h="495033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2024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2025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Montserrat"/>
                        </a:rPr>
                        <a:t>2026</a:t>
                      </a:r>
                      <a:endParaRPr lang="ru-RU" sz="1400" b="0" dirty="0">
                        <a:solidFill>
                          <a:schemeClr val="bg1"/>
                        </a:solidFill>
                        <a:latin typeface="Montserrat"/>
                      </a:endParaRPr>
                    </a:p>
                  </a:txBody>
                  <a:tcPr>
                    <a:solidFill>
                      <a:srgbClr val="2D2E8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38737"/>
                  </a:ext>
                </a:extLst>
              </a:tr>
              <a:tr h="854441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4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Количество педагогических работников с необходимой квалификацией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чел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24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32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40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177903"/>
                  </a:ext>
                </a:extLst>
              </a:tr>
              <a:tr h="1654337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5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rgbClr val="2D2E87"/>
                          </a:solidFill>
                          <a:latin typeface="Montserrat"/>
                          <a:ea typeface="+mn-ea"/>
                          <a:cs typeface="+mn-cs"/>
                        </a:rPr>
                        <a:t>Количество работников организаций реального сектора экономики, включенных в образовательный процесс в качестве преподавателей и мастеров производственного обучения по совместительству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чел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2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3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7332752"/>
                  </a:ext>
                </a:extLst>
              </a:tr>
              <a:tr h="61031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Объем финансирования 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тыс.руб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147 707,5</a:t>
                      </a:r>
                    </a:p>
                    <a:p>
                      <a:pPr algn="ctr"/>
                      <a:endParaRPr lang="ru-RU" sz="1400" b="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153 661,6</a:t>
                      </a:r>
                    </a:p>
                    <a:p>
                      <a:pPr algn="ctr"/>
                      <a:endParaRPr lang="ru-RU" sz="1400" b="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159 760,3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616137"/>
                  </a:ext>
                </a:extLst>
              </a:tr>
              <a:tr h="610315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7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Объем внебюджетных средств</a:t>
                      </a:r>
                      <a:endParaRPr lang="ru-RU" sz="1400" kern="1200" dirty="0">
                        <a:solidFill>
                          <a:srgbClr val="2D2E87"/>
                        </a:solidFill>
                        <a:latin typeface="Montserra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>
                          <a:solidFill>
                            <a:srgbClr val="2D2E87"/>
                          </a:solidFill>
                          <a:latin typeface="Montserrat"/>
                        </a:rPr>
                        <a:t>тыс.руб</a:t>
                      </a:r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60 903,3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63 339,4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2D2E87"/>
                          </a:solidFill>
                          <a:latin typeface="Montserrat"/>
                        </a:rPr>
                        <a:t>65 873,0</a:t>
                      </a:r>
                    </a:p>
                    <a:p>
                      <a:pPr algn="ctr"/>
                      <a:endParaRPr lang="ru-RU" sz="1400" dirty="0">
                        <a:solidFill>
                          <a:srgbClr val="2D2E87"/>
                        </a:solidFill>
                        <a:latin typeface="Montserra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083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6474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>
            <a:off x="368300" y="1752600"/>
            <a:ext cx="11188700" cy="0"/>
          </a:xfrm>
          <a:prstGeom prst="line">
            <a:avLst/>
          </a:prstGeom>
          <a:ln>
            <a:solidFill>
              <a:srgbClr val="2D2E8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1508290" y="2438658"/>
            <a:ext cx="9144000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 smtClean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Контакты: 676863, Амурская область, г.Белогорск, </a:t>
            </a:r>
            <a:r>
              <a:rPr lang="ru-RU" dirty="0" err="1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ул.Кирова</a:t>
            </a:r>
            <a:r>
              <a:rPr lang="ru-RU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, д.267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Директор: </a:t>
            </a:r>
            <a:r>
              <a:rPr lang="ru-RU" dirty="0" err="1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Кулыгина</a:t>
            </a:r>
            <a:r>
              <a:rPr lang="ru-RU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 Ирина Олеговна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 panose="00000500000000000000" pitchFamily="2" charset="-52"/>
                <a:ea typeface="Calibri" panose="020F0502020204030204" pitchFamily="34" charset="0"/>
                <a:cs typeface="Times New Roman" panose="02020603050405020304" pitchFamily="18" charset="0"/>
              </a:rPr>
              <a:t>Тел. 8 (41641) 2-37-08</a:t>
            </a:r>
            <a:endParaRPr lang="ru-RU" dirty="0">
              <a:solidFill>
                <a:srgbClr val="2D2E87"/>
              </a:solidFill>
              <a:latin typeface="Montserrat" panose="00000500000000000000" pitchFamily="2" charset="-52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43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73707" y="720720"/>
            <a:ext cx="1054972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/>
              </a:rPr>
              <a:t>Вывод на основе анализа внешней среды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solidFill>
                  <a:srgbClr val="2D2E87"/>
                </a:solidFill>
                <a:latin typeface="Montserrat"/>
              </a:rPr>
              <a:t>Первостепенные задачи: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-Обеспечить кадровую потребность предприятий Амурской области и города Белогорск высококвалифицированными специалистами;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- Синхронизировать профессиональную подготовку кадров, в том числе путем внедрения тренажерных комплексов на базе работодателей;</a:t>
            </a:r>
          </a:p>
          <a:p>
            <a:pPr lvl="0"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-Создать гибкую систему профессиональной подготовки кадров, отвечающей реальным запросам  регионально-отраслевого рынка труда;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-Увеличить поступление внебюджетных средств за счёт расширения рынка дополнительных образовательных услуг;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-Расширить спектр партнеров ГПОАУ АМФЦПК;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rgbClr val="2D2E87"/>
                </a:solidFill>
                <a:latin typeface="Montserrat"/>
                <a:ea typeface="Dela Gothic One"/>
                <a:cs typeface="Dela Gothic One"/>
                <a:sym typeface="Dela Gothic One"/>
              </a:rPr>
              <a:t>-Увеличить количество представителей работодателей, привлекаемых к образовательному процессу.</a:t>
            </a:r>
            <a:endParaRPr lang="ru-RU" dirty="0">
              <a:solidFill>
                <a:srgbClr val="2D2E87"/>
              </a:solidFill>
              <a:latin typeface="Montserrat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5686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628" y="403220"/>
            <a:ext cx="4365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внутренней среды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Кадровое обеспечение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0752" y="1228833"/>
            <a:ext cx="6685912" cy="235561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Сильные стороны ОО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-Работоспособный</a:t>
            </a:r>
            <a:r>
              <a:rPr lang="en-US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квалифицированный творческий коллектив;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-Преподаватели и мастера производственного обучения регулярно проходят курсы повышения квалификации и стажировки на базе ИРО и работодателей;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Преподаватели владеют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современными образовательными технологиями, в том числе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ИКТ;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Средний возраст коллектива – 48 лет.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126664" y="1228833"/>
            <a:ext cx="4790226" cy="2355616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Слабые стороны ОО</a:t>
            </a:r>
          </a:p>
          <a:p>
            <a:pPr algn="ctr"/>
            <a:endParaRPr lang="ru-RU" sz="1600" dirty="0" smtClean="0">
              <a:solidFill>
                <a:srgbClr val="FF0000"/>
              </a:solidFill>
              <a:latin typeface="Montserrat" panose="00000500000000000000" pitchFamily="2" charset="-52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Высокая нагрузка на преподавателей;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Недостаточное обеспечение кадрами (особенно по профессиональному циклу;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Недостаточное привлечение к учебному процессу представителей работодателя</a:t>
            </a:r>
          </a:p>
          <a:p>
            <a:pPr algn="ctr"/>
            <a:endParaRPr lang="ru-RU" sz="1600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40752" y="3586045"/>
            <a:ext cx="6685912" cy="2861889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Возможности ОО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-Формирование у педагогов отраслевых навыков</a:t>
            </a:r>
          </a:p>
          <a:p>
            <a:pPr>
              <a:buFontTx/>
              <a:buChar char="-"/>
            </a:pP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Привлечение представителей предприятий железнодорожного транспорта, строительных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предприятий, автомобильных организаций 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к реализации учебного процесса.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-Введение системы стимулирования педагогического труда;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-Организация мероприятий, способствующих психологической разгрузке преподавателей (праздники к памятным датам, профессиональные праздники и т.д.)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7126664" y="3584448"/>
            <a:ext cx="4790226" cy="2863485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Угрозы</a:t>
            </a:r>
          </a:p>
          <a:p>
            <a:pPr algn="ctr"/>
            <a:endParaRPr lang="ru-RU" sz="1600" dirty="0" smtClean="0">
              <a:solidFill>
                <a:srgbClr val="FF0000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Предпенсионный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возраст мастеров производственного обучения, в связи с этим проблема сохранения кадрового потенциала</a:t>
            </a:r>
            <a:r>
              <a:rPr lang="en-US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мастеров;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-недостаточно сформированный институт наставничества у педагогов;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Профессиональное выгорание преподавательского и административного персонала.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545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628" y="403220"/>
            <a:ext cx="4365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внутренней среды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Качество образования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628" y="1246911"/>
            <a:ext cx="6249922" cy="245782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Сильные стороны ОО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-Высокий уровень достижений в конкурсах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профмастерства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, олимпиадах, соревнованиях и др.;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Обучение студентов по договорам о целевом обучении;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Высокая востребованность студентов на рынке труда;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Участие работодателя в организации образовательного процесса на всех этапах.</a:t>
            </a:r>
          </a:p>
          <a:p>
            <a:pPr algn="ctr"/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702551" y="1237013"/>
            <a:ext cx="5315277" cy="2467721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Слабые стороны ОО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Несоответствие среднего балла аттестата уровню </a:t>
            </a:r>
            <a:r>
              <a:rPr lang="ru-RU" sz="1500" dirty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школьных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знаний абитуриентов;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Низкий уровень учебной мотивации у абитуриентов и студентов;</a:t>
            </a:r>
          </a:p>
          <a:p>
            <a:pPr lvl="0">
              <a:buFontTx/>
              <a:buChar char="-"/>
            </a:pPr>
            <a:r>
              <a:rPr lang="ru-RU" sz="1500" dirty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Потеря контингента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студентов по </a:t>
            </a:r>
            <a:r>
              <a:rPr lang="ru-RU" sz="1500" dirty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различным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причинам;</a:t>
            </a:r>
          </a:p>
          <a:p>
            <a:pPr lvl="0">
              <a:buFontTx/>
              <a:buChar char="-"/>
            </a:pP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Недостаточный </a:t>
            </a:r>
            <a:r>
              <a:rPr lang="ru-RU" sz="1500" dirty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уровень контроля результатов деятельности обучающихся на учебных </a:t>
            </a:r>
            <a:r>
              <a:rPr lang="ru-RU" sz="1500" dirty="0" smtClean="0">
                <a:solidFill>
                  <a:srgbClr val="2D2E87"/>
                </a:solidFill>
                <a:latin typeface="Montserrat"/>
                <a:ea typeface="Montserrat"/>
                <a:cs typeface="Montserrat"/>
                <a:sym typeface="Montserrat"/>
              </a:rPr>
              <a:t>занятиях.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52628" y="3698369"/>
            <a:ext cx="6249922" cy="2856371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Возможности ОО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-Разработка образовательных программ совместно с работодателем;</a:t>
            </a:r>
          </a:p>
          <a:p>
            <a:pPr lvl="0"/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-Интенсификация: сокращение сроков обучения по новым ФГОС;</a:t>
            </a: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 </a:t>
            </a:r>
          </a:p>
          <a:p>
            <a:pPr lvl="0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-Интеграция: изучение дисциплин и профессиональных модулей на базе ОО и на площадке работодателя;</a:t>
            </a:r>
          </a:p>
          <a:p>
            <a:pPr lvl="0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-Усиление вариативности учебного плана и рабочих программ;</a:t>
            </a:r>
          </a:p>
          <a:p>
            <a:pPr lvl="0"/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-Формирование цифровых компетенций выпускников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702550" y="3698368"/>
            <a:ext cx="5315278" cy="2856371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Угрозы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-Необходимость расширения спектра программ дополнительного профессионального образования;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Открытие новых направлений подготовки при отсутствии достаточной материальной базы.</a:t>
            </a:r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6892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7500EDA4-08C8-0C16-981E-EB45541561B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/>
          <a:srcRect b="7565"/>
          <a:stretch/>
        </p:blipFill>
        <p:spPr>
          <a:xfrm>
            <a:off x="0" y="5762922"/>
            <a:ext cx="3482502" cy="109507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2628" y="403220"/>
            <a:ext cx="436529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Анализ внутренней среды</a:t>
            </a:r>
          </a:p>
          <a:p>
            <a:r>
              <a:rPr lang="ru-RU" sz="24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МТБ</a:t>
            </a:r>
            <a:endParaRPr lang="ru-RU" sz="24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2628" y="1199408"/>
            <a:ext cx="6030468" cy="344574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Сильные стороны ОО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Современная МТБ по специальностям;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Наличие комплексного учебного полигона для всех реализуемых специальностей;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Наличие современных тренажерных 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комплексов;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Наличие площадок регионального чемпионата «Молодые профессионалы» по компетенции «Сварочные технологии», «Сантехника и отопление»;</a:t>
            </a:r>
          </a:p>
          <a:p>
            <a:pPr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Созданная материальная база для сдачи демонстрационного экзамена.</a:t>
            </a:r>
            <a:endParaRPr lang="ru-RU" sz="1600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6483096" y="1199408"/>
            <a:ext cx="5445669" cy="344574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endParaRPr lang="ru-RU" sz="1600" b="1" dirty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Слабые стороны ОО</a:t>
            </a:r>
          </a:p>
          <a:p>
            <a:pPr algn="ctr"/>
            <a:endParaRPr lang="ru-RU" sz="1600" b="1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Недостаточность финансовых средств в рамках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госзадания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для закупки современного оборудования;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Недостаточный уровень </a:t>
            </a:r>
            <a:r>
              <a:rPr lang="ru-RU" sz="1600" dirty="0" err="1" smtClean="0">
                <a:solidFill>
                  <a:srgbClr val="2D2E87"/>
                </a:solidFill>
                <a:latin typeface="Montserrat" panose="00000500000000000000" pitchFamily="2" charset="-52"/>
              </a:rPr>
              <a:t>сохраняемости</a:t>
            </a: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 МТБ;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Отсутствие свободных площадей для расширения учебных аудиторий</a:t>
            </a:r>
            <a:r>
              <a:rPr lang="ru-RU" sz="1600" dirty="0">
                <a:solidFill>
                  <a:srgbClr val="2D2E87"/>
                </a:solidFill>
                <a:latin typeface="Montserrat" panose="00000500000000000000" pitchFamily="2" charset="-52"/>
              </a:rPr>
              <a:t>;</a:t>
            </a:r>
            <a:endParaRPr lang="en-US" sz="1600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Недостаточность библиотечного фонда по профессиональному циклу;</a:t>
            </a:r>
          </a:p>
          <a:p>
            <a:pPr marL="285750" indent="-285750">
              <a:buFontTx/>
              <a:buChar char="-"/>
            </a:pPr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Недостаточность современных тренажеров и комплексов по процессиям железнодорожного цикла.</a:t>
            </a:r>
          </a:p>
          <a:p>
            <a:pPr marL="285750" indent="-285750">
              <a:buFontTx/>
              <a:buChar char="-"/>
            </a:pPr>
            <a:endParaRPr lang="ru-RU" sz="1600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endParaRPr lang="ru-RU" sz="1600" dirty="0" smtClean="0">
              <a:solidFill>
                <a:srgbClr val="2D2E87"/>
              </a:solidFill>
              <a:latin typeface="Montserrat" panose="00000500000000000000" pitchFamily="2" charset="-52"/>
            </a:endParaRPr>
          </a:p>
          <a:p>
            <a:pPr algn="ctr"/>
            <a:endParaRPr lang="ru-RU" sz="1600" dirty="0">
              <a:solidFill>
                <a:srgbClr val="2D2E87"/>
              </a:solidFill>
              <a:latin typeface="Montserrat" panose="00000500000000000000" pitchFamily="2" charset="-52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2629" y="4657351"/>
            <a:ext cx="6030468" cy="1266093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Возможности ОО</a:t>
            </a:r>
          </a:p>
          <a:p>
            <a:pPr algn="ctr"/>
            <a:endParaRPr lang="ru-RU" sz="1600" dirty="0" smtClean="0">
              <a:solidFill>
                <a:srgbClr val="FF0000"/>
              </a:solidFill>
              <a:latin typeface="Montserrat" panose="00000500000000000000" pitchFamily="2" charset="-52"/>
            </a:endParaRP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  <a:sym typeface="Montserrat SemiBold"/>
              </a:rPr>
              <a:t>- Наличие внебюджетных средств для развития МТБ и ее обновления.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483097" y="4645152"/>
            <a:ext cx="5445670" cy="1883664"/>
          </a:xfrm>
          <a:prstGeom prst="rect">
            <a:avLst/>
          </a:prstGeom>
          <a:solidFill>
            <a:schemeClr val="bg1"/>
          </a:solidFill>
          <a:ln>
            <a:solidFill>
              <a:srgbClr val="2D2E8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Угрозы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-Сложность в обучении новым технологиям, применяемым на производстве;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 panose="00000500000000000000" pitchFamily="2" charset="-52"/>
              </a:rPr>
              <a:t>- Нежелание педагогического коллектива осваивать электронные библиотечные ресурсы;</a:t>
            </a:r>
          </a:p>
          <a:p>
            <a:r>
              <a:rPr lang="ru-RU" sz="1600" dirty="0" smtClean="0">
                <a:solidFill>
                  <a:srgbClr val="2D2E87"/>
                </a:solidFill>
                <a:latin typeface="Montserrat"/>
              </a:rPr>
              <a:t>-Сдерживание расширения компетенций из-за отсутствия площадей и аудиторий.</a:t>
            </a:r>
            <a:endParaRPr lang="ru-RU" sz="1600" dirty="0">
              <a:solidFill>
                <a:srgbClr val="2D2E87"/>
              </a:solidFill>
              <a:latin typeface="Montserrat"/>
            </a:endParaRPr>
          </a:p>
        </p:txBody>
      </p:sp>
    </p:spTree>
    <p:extLst>
      <p:ext uri="{BB962C8B-B14F-4D97-AF65-F5344CB8AC3E}">
        <p14:creationId xmlns:p14="http://schemas.microsoft.com/office/powerpoint/2010/main" val="2722638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4023</TotalTime>
  <Words>6331</Words>
  <Application>Microsoft Office PowerPoint</Application>
  <PresentationFormat>Широкоэкранный</PresentationFormat>
  <Paragraphs>1131</Paragraphs>
  <Slides>53</Slides>
  <Notes>52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53</vt:i4>
      </vt:variant>
    </vt:vector>
  </HeadingPairs>
  <TitlesOfParts>
    <vt:vector size="61" baseType="lpstr">
      <vt:lpstr>Arial</vt:lpstr>
      <vt:lpstr>Calibri</vt:lpstr>
      <vt:lpstr>Calibri Light</vt:lpstr>
      <vt:lpstr>Dela Gothic One</vt:lpstr>
      <vt:lpstr>Montserrat</vt:lpstr>
      <vt:lpstr>Montserrat SemiBold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Александровна Гребеникова</dc:creator>
  <cp:lastModifiedBy>dir</cp:lastModifiedBy>
  <cp:revision>218</cp:revision>
  <dcterms:created xsi:type="dcterms:W3CDTF">2023-03-05T21:28:54Z</dcterms:created>
  <dcterms:modified xsi:type="dcterms:W3CDTF">2024-12-12T08:10:17Z</dcterms:modified>
</cp:coreProperties>
</file>