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2" r:id="rId3"/>
    <p:sldMasterId id="2147483756" r:id="rId4"/>
    <p:sldMasterId id="2147483768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852" r:id="rId11"/>
  </p:sldMasterIdLst>
  <p:notesMasterIdLst>
    <p:notesMasterId r:id="rId36"/>
  </p:notesMasterIdLst>
  <p:handoutMasterIdLst>
    <p:handoutMasterId r:id="rId37"/>
  </p:handoutMasterIdLst>
  <p:sldIdLst>
    <p:sldId id="493" r:id="rId12"/>
    <p:sldId id="495" r:id="rId13"/>
    <p:sldId id="494" r:id="rId14"/>
    <p:sldId id="488" r:id="rId15"/>
    <p:sldId id="497" r:id="rId16"/>
    <p:sldId id="507" r:id="rId17"/>
    <p:sldId id="508" r:id="rId18"/>
    <p:sldId id="504" r:id="rId19"/>
    <p:sldId id="416" r:id="rId20"/>
    <p:sldId id="491" r:id="rId21"/>
    <p:sldId id="498" r:id="rId22"/>
    <p:sldId id="499" r:id="rId23"/>
    <p:sldId id="502" r:id="rId24"/>
    <p:sldId id="490" r:id="rId25"/>
    <p:sldId id="501" r:id="rId26"/>
    <p:sldId id="417" r:id="rId27"/>
    <p:sldId id="505" r:id="rId28"/>
    <p:sldId id="464" r:id="rId29"/>
    <p:sldId id="419" r:id="rId30"/>
    <p:sldId id="503" r:id="rId31"/>
    <p:sldId id="418" r:id="rId32"/>
    <p:sldId id="420" r:id="rId33"/>
    <p:sldId id="506" r:id="rId34"/>
    <p:sldId id="400" r:id="rId35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9A8"/>
    <a:srgbClr val="D3078F"/>
    <a:srgbClr val="252620"/>
    <a:srgbClr val="A2C0DA"/>
    <a:srgbClr val="4B93BE"/>
    <a:srgbClr val="1068A7"/>
    <a:srgbClr val="0F6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5901-A32E-4DF7-8D06-D7A7E2DD009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E5455-1EF7-4483-AC8C-1B6FF0A82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46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A7ACB3A-470A-4AE5-AEAB-BF7ADFB60C0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9BA3BC8-9C3B-4C0A-B814-5764FD09C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3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3BC8-9C3B-4C0A-B814-5764FD09C4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3BC8-9C3B-4C0A-B814-5764FD09C4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3BC8-9C3B-4C0A-B814-5764FD09C4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8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3BC8-9C3B-4C0A-B814-5764FD09C4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3BC8-9C3B-4C0A-B814-5764FD09C49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C1244-2EC9-4E43-8F10-E85C0F4419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7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C1244-2EC9-4E43-8F10-E85C0F4419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2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36E243-6349-3CE5-C78B-E304DB8C9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D17CD0E-800E-6A33-27BD-CA8B74E5E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8401F9-5C11-D90B-3678-FC3103A6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2B128A-DEE6-9E19-77BF-9C1E2DDF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B12B91-BE1D-322F-3B40-E96C1339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1EBAB8-399F-C386-7FED-DB7AA2FB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1C5CE25-BF45-0E1F-767F-554DFE70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48AD05-44C4-A6BB-4437-9D41D505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84D37A-E322-E6B9-AA28-4388F111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9DCD7F-9278-47B2-EB79-642888FC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207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3B6C5F-5E02-3F43-73E0-965C8B6C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A70F4B-0150-3213-A825-0106841E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A56B0C-7E66-740C-5BE7-50B36F5B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DEAF4D-DDEA-3697-9CF4-EAD0B69A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6E2EC-ACFC-8B04-75D0-E423378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998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7B1CE-4021-1015-7361-EFCA3FA3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11AF5F-A1FF-EE3E-F94A-57509E9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BF8A5-593B-D01C-CEEF-B6B5865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9A9789-D3B5-38ED-9287-B1528EB3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AD2064-62DD-80F5-3BCE-D2C2F535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346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1E0EDA-B8AC-78C2-60A2-D5E715A7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FAD078-34A2-DD4D-A99E-5D24B5C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C75323-A66F-2201-DC7E-F36BD24C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CAF2C7-8F5A-9706-4CBD-11BC607C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3DB84-5250-9422-C0B2-5D18927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87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7E11A-BDBD-C87D-32BF-A0437C11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60D3B5-3291-B650-29A8-62983566B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8ECB33-1EA8-1B01-EF1D-502C9886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E76510-5AAB-373A-C4B7-3FE34064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5EEB95-EE1E-51F6-49BE-AE9CCB09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63749E-1DF9-12DB-A003-BA696E53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868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714AF-4205-26F6-7152-C5F757B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EEE67A-EC4F-AA84-4409-9ED4BFAD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05B82D-8417-FA5D-64B2-B2B9141C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60850F-7C20-1291-2472-DB5672A04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0EA71B-DAD7-6A00-B053-86A8DF34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8800625-6E66-C5D4-20A8-AAF44149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9AD814-C2EF-E80B-6103-030BD43E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D37728-9529-F729-B8B4-E087580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445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72844C-B419-10A7-C69E-F305A52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D675CFE-177F-92F3-B9B2-9738155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EBF753-710D-94CF-F3EF-9FB47B0C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11CFD3-12D8-D4B8-17C3-7C840AC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438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524569F-2197-94C9-C0DB-0BB2B4C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0D8C98E-7263-270A-A4EF-1CF81408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4FC9B2-0C40-104C-F605-8F1A815D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69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AFFA3-FB87-F6A4-FC60-9D201D6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449B7E-EAD8-4411-018E-EBDEAB99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C458A4-E682-FA49-1EAC-B4BD744F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250E9F-E573-F140-0D40-11EEAA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FC3616-006F-8382-79D5-E21140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E5DCBF-91D6-4744-5768-970DC0FA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95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E27C9-AD30-B9D7-457E-B49EBF3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F07F02-A4FE-944F-0A7D-17372D971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E89BD0-6D37-FAC3-03EB-F86B62A0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84F168-F254-5138-7E39-F638DF72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08F78B-5EF6-BC23-1860-442104C7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497B79-E8FF-77CB-CD84-8E657609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782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CB8FF-8179-F505-1484-19668BA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C9D729-B93B-DB54-79E6-ECDDC5D0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DA94DB-2150-1761-CA76-9C8AC31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7BA65C-4A01-2B15-5AD7-2B8FB41F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1B9FD9-5529-B4AC-C4BF-FEE4E38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9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0B81324-57E6-5EC4-4BFE-0DDB32604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460C2D9-6242-0C7A-4F0C-2930F68E4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ECC8E3-6313-705E-C402-85C14D60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C2D8D3-BC43-02F2-8864-5A42187A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40C493-BBEC-5153-3092-92A6FB08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775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79DE62E-A656-CB91-337D-B94B8C279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BF8A89-270E-409B-49FE-5770B0AC9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156351-E0FE-35D1-8A56-F84BF3DB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AA2632-AE22-3B7A-BA53-EFCC058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54DC47-FFDB-B76E-C466-FABEE7CF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647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3B6C5F-5E02-3F43-73E0-965C8B6C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A70F4B-0150-3213-A825-0106841E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A56B0C-7E66-740C-5BE7-50B36F5B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DEAF4D-DDEA-3697-9CF4-EAD0B69A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6E2EC-ACFC-8B04-75D0-E423378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86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7B1CE-4021-1015-7361-EFCA3FA3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11AF5F-A1FF-EE3E-F94A-57509E9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BF8A5-593B-D01C-CEEF-B6B5865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9A9789-D3B5-38ED-9287-B1528EB3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AD2064-62DD-80F5-3BCE-D2C2F535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875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1E0EDA-B8AC-78C2-60A2-D5E715A7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FAD078-34A2-DD4D-A99E-5D24B5C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C75323-A66F-2201-DC7E-F36BD24C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CAF2C7-8F5A-9706-4CBD-11BC607C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3DB84-5250-9422-C0B2-5D18927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19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7E11A-BDBD-C87D-32BF-A0437C11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60D3B5-3291-B650-29A8-62983566B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8ECB33-1EA8-1B01-EF1D-502C9886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E76510-5AAB-373A-C4B7-3FE34064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5EEB95-EE1E-51F6-49BE-AE9CCB09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63749E-1DF9-12DB-A003-BA696E53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812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714AF-4205-26F6-7152-C5F757B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EEE67A-EC4F-AA84-4409-9ED4BFAD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05B82D-8417-FA5D-64B2-B2B9141C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60850F-7C20-1291-2472-DB5672A04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0EA71B-DAD7-6A00-B053-86A8DF34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8800625-6E66-C5D4-20A8-AAF44149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9AD814-C2EF-E80B-6103-030BD43E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D37728-9529-F729-B8B4-E087580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381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72844C-B419-10A7-C69E-F305A52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D675CFE-177F-92F3-B9B2-9738155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EBF753-710D-94CF-F3EF-9FB47B0C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11CFD3-12D8-D4B8-17C3-7C840AC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267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524569F-2197-94C9-C0DB-0BB2B4C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0D8C98E-7263-270A-A4EF-1CF81408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4FC9B2-0C40-104C-F605-8F1A815D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222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AFFA3-FB87-F6A4-FC60-9D201D6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449B7E-EAD8-4411-018E-EBDEAB99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C458A4-E682-FA49-1EAC-B4BD744F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250E9F-E573-F140-0D40-11EEAA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FC3616-006F-8382-79D5-E21140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E5DCBF-91D6-4744-5768-970DC0FA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051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E27C9-AD30-B9D7-457E-B49EBF3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F07F02-A4FE-944F-0A7D-17372D971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E89BD0-6D37-FAC3-03EB-F86B62A0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84F168-F254-5138-7E39-F638DF72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08F78B-5EF6-BC23-1860-442104C7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497B79-E8FF-77CB-CD84-8E657609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3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7394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CB8FF-8179-F505-1484-19668BA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C9D729-B93B-DB54-79E6-ECDDC5D0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DA94DB-2150-1761-CA76-9C8AC31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7BA65C-4A01-2B15-5AD7-2B8FB41F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1B9FD9-5529-B4AC-C4BF-FEE4E38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582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79DE62E-A656-CB91-337D-B94B8C279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BF8A89-270E-409B-49FE-5770B0AC9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156351-E0FE-35D1-8A56-F84BF3DB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AA2632-AE22-3B7A-BA53-EFCC058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54DC47-FFDB-B76E-C466-FABEE7CF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2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903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777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701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705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635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235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869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A21279-D8B2-F76B-0D19-50658689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FE2469-4677-5B66-ED9D-7C4F2AA2E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5E9935-EA78-51AF-1E69-5A5B4616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FCFAC1-3CE2-F490-E2C1-EB52286F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78F940-2D84-2608-378B-6A93FEB5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01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903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383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8624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2B1177-6E4D-4CB9-8F21-2B53C06A5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21D7500-7C2E-4A61-9ED2-E1BAA6171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64EE7D-10FC-41C7-8FC2-0C97C7D7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62CAD8-51E5-4483-8D40-299FF682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EC46F9-8967-4EA8-9107-B06C7A40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63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40780-9CDA-4B4F-8852-4033B491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C4DE18-103E-4730-917D-6A6EF8D3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29603B-F3E5-4EC0-82F3-705FF071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F72759-DAF6-410E-84F6-E36A1303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E48869-F141-49CD-BD55-631AAB0E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4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395D0B-0873-4BC0-9191-01A0CCAB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65BC1D-780D-4DF2-9E4A-917D9D18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DD9A44-1ACA-486F-99AC-1F7A7B3C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EFD0E7-B42D-4201-9B30-B4C3924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6B68F-2E2A-4024-8934-DD3436AC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48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D6F8F8-F66A-47C6-8CD4-E9DF5326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9EC950-F99D-464A-B714-D50212B6F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3E4EBC1-0FE9-4437-BA42-DE8F218E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361B61-51A8-4CA4-BA60-F33E65C6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C9ED393-8C41-47A3-8432-26AD97FA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5CAF98-2E34-46AD-843E-4B842943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93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67FDA-9E16-4F6F-ADE4-09CD43A5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3253A3-AC0A-4FBB-8021-6C6B12C40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75E7033-072A-44CF-B436-4E1DEA263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CF018B1-DF4E-4280-99D3-4C76072EA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DC7E9CF-20E3-4679-B9ED-D0197A34E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6ED7906-747C-4524-B818-29A7E1FD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19599DE-545F-4E63-98C4-A63033EF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785B276-72A8-4082-9FE4-67DEC34A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07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8BC749-EDD2-4EEC-BFA0-E22C6181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95E692A-F5BF-4870-802F-E61F4A79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99B893E-F223-4C05-ADC6-0C41D851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8FB22E-F095-4722-98DE-A41EAC74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11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92EF564-FE25-4CBA-A4A1-234ADDC0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F54472E-5D31-4ACD-969B-57FA7F5D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2EB76E-2950-4F8E-A5E7-15E9C91B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1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100599-95D1-1425-C37E-F100CCDF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C7740D0-E978-B26A-5CB5-920D0A27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26AF6F-83B0-98A3-E985-279E8734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52B44-9692-9BD6-6897-CF9EFC02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AB9587-1ED7-B575-107A-75582222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5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86F729-E7F0-4074-A93A-DA125E9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C8E1D3-B09A-43FA-A45D-205984C7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5F290EE-687B-4921-BEB7-25C7CF982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D12AEF-E8E0-44DF-82C7-A8484A86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187279E-1092-4442-853A-E430E101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5E7877-1648-42F1-BF6E-0A3C26BD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50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68D831-15FE-415E-9311-19C498B7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A26B90B-6D77-496F-8E0A-9BA2EF39C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4855E-0B91-4101-B802-3B3A3C46C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6B49B4-F049-41ED-9F13-EC0C7D9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E3D7BA-893C-4D9E-8DD2-6102E01B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C015BA-DFD0-487C-A9F2-601C8A79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97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A18CC8-F04E-4008-A6B9-AB9D2594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D49EB4-7130-4253-8C12-0014B770E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B9759E-03CB-4106-8EED-BD2ECD67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7AE018-FBE7-437B-BF61-D4B9E17F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4D803D-21B7-494E-A0E2-7E0D4193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9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3D8C79C-5D83-431A-B7D5-36477730E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9A31748-DE75-4463-A5C5-27E5B2501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E3DB4E-4453-4047-9F05-67ADBBB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F66B0F-59AB-4119-96C6-C2889B10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BF219D-9076-449C-9CC2-0AD2AF24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00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53C82-2D45-4BE9-989E-2851FD0BD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579A86-48BB-4A8A-AEA3-ADDB57161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10EBD-7A0B-4E5A-9321-F8A4D6F0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A5AAE7-2748-40A6-9909-C0C064E8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23426-E3D7-406B-A2CD-9BCAA565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2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4A32E-E979-4230-8498-E27F14B6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F29AE8-2F2B-4006-8E55-989727C24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AE313-45CF-42C4-8D67-2729CDAC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97C648-53E2-46AB-BF90-D935CA14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4628C8-BA17-4575-902D-91B5D5C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19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20B08-4BA9-4F9C-B076-B2936FCA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0F9993-9A15-4042-9AAE-AA45D785C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0F267-EB12-452F-9137-36B00DC4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F60797-DE91-41EB-9432-FED3A584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7CAE71-833B-45CD-996E-C094B0E4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8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F845E-D460-43EF-B040-B45603D2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3EB151-5569-4D0C-A63D-E6ED8B7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53DB4E-8F10-4709-935C-E382F606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58F09-1D5E-488E-A795-CA440BE4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7556D5-ACF5-4A7A-AF48-EB5E4326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D527A8-8F10-431A-9DDB-9953679E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42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1B8526-A104-4111-90A9-6E4DA441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0ED51C-6728-49EA-80A6-26BBCE8D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86F391-0EBC-4F88-A011-12D1E373D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B879A4D-6353-4B56-A7AA-5068B41B1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9126543-B6F0-4C86-BBC1-7392698BD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1386C6A-9A7C-45BC-AA84-CAFA86DE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F9EE31C-6DC0-4952-9925-77B13A48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561655-9C08-4882-A894-A066B428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43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E1F34-6A2A-49A8-B489-DFEBF449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DA4183-950B-4BE3-822C-937EC9D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E5B6EA-4AA8-4C06-BDF9-6C127A3E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7F7E91-0957-4971-A049-BC583B4D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9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6D1E3B-9B9E-2286-ECF2-E458CF38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CD500B-EA4F-2A60-C6DB-2A1CD51AB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56EE8B-606E-0BD0-0B65-D2E0A6627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4B577D-2C0C-462F-A612-D788E3BF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5644B8-73D9-5C05-AEBA-535BB713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4A7838-30DD-7964-9A11-062303A0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96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6C6B50F-5389-4DFC-B26D-AAB89BE8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D990199-ACFA-48DB-A5E8-496391B8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6F9BF2-34BD-4537-999E-75A2A0F5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6B9C5-31F6-4C78-9848-265AFA47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BEA5A4-38EE-40DF-A90E-FE332008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F4F7B0-9B0D-4B7B-BEE8-E02F836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0C0C1D-88E4-4212-B999-DA643DA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5B0CBE-000F-4BEF-95BD-2F684D97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F8762A-1F40-4043-9F3C-79ED3CE1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79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1F321-FD1D-4033-8104-7AEAA9C9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57D41C-18BD-4AC6-AE8F-2AE8F880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A2F1C1-E1B6-4E17-8927-F3BB208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F23FB4-E4B0-46EC-950F-016C7AA7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31F0B3-74D5-481B-AEF8-33E1B997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6E9F9F-6D8C-47A0-8590-A3F108F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7F5AB-9113-409E-BA08-6EA93D13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2C4082-686F-4BB4-999C-3D33A24CF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DC6F4D-F256-4D28-861B-A26F4857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0A21EB-B233-4C24-90AE-C93B11E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B7108-0729-4F89-8BC5-B08F6224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4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E0A063-BC0C-4DAE-BAE7-A8E9CBEB6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60F71D-9AA9-4948-A7D2-1641166FF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03287-B074-4CB0-B705-A19B7EB4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9BEE4-CE6F-4B67-BF5C-68FFDE63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8BCDD6-0F29-47AB-808E-2A09852F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73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3B6C5F-5E02-3F43-73E0-965C8B6C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BA70F4B-0150-3213-A825-0106841E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A56B0C-7E66-740C-5BE7-50B36F5B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DEAF4D-DDEA-3697-9CF4-EAD0B69A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76E2EC-ACFC-8B04-75D0-E423378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00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87B1CE-4021-1015-7361-EFCA3FA3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11AF5F-A1FF-EE3E-F94A-57509E9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BF8A5-593B-D01C-CEEF-B6B5865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9A9789-D3B5-38ED-9287-B1528EB3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AD2064-62DD-80F5-3BCE-D2C2F535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39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E0EDA-B8AC-78C2-60A2-D5E715A7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FAD078-34A2-DD4D-A99E-5D24B5C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C75323-A66F-2201-DC7E-F36BD24C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CAF2C7-8F5A-9706-4CBD-11BC607C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3DB84-5250-9422-C0B2-5D18927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8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7E11A-BDBD-C87D-32BF-A0437C11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60D3B5-3291-B650-29A8-62983566B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F8ECB33-1EA8-1B01-EF1D-502C9886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E76510-5AAB-373A-C4B7-3FE34064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5EEB95-EE1E-51F6-49BE-AE9CCB09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63749E-1DF9-12DB-A003-BA696E53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12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714AF-4205-26F6-7152-C5F757B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EEE67A-EC4F-AA84-4409-9ED4BFAD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05B82D-8417-FA5D-64B2-B2B9141C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560850F-7C20-1291-2472-DB5672A04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0EA71B-DAD7-6A00-B053-86A8DF34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800625-6E66-C5D4-20A8-AAF44149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89AD814-C2EF-E80B-6103-030BD43E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D37728-9529-F729-B8B4-E087580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3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8DE469-6EFB-A6A1-099C-802B32D6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33652B-9268-80F8-FE28-939DE70E4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0C6298-68A6-729A-9427-513A528A8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05E632D-C6F9-ACD9-1CC2-4451D11B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CF9E8EA-C99C-7B87-DAA5-267DBD5E5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B736042-BDCB-E252-D770-D8669058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BC7C8E-9249-6452-F8E6-EB875DE1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321A40E-0B63-FFD2-16DC-DABBA15B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66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72844C-B419-10A7-C69E-F305A52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D675CFE-177F-92F3-B9B2-9738155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AEBF753-710D-94CF-F3EF-9FB47B0C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11CFD3-12D8-D4B8-17C3-7C840AC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82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524569F-2197-94C9-C0DB-0BB2B4C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D8C98E-7263-270A-A4EF-1CF81408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4FC9B2-0C40-104C-F605-8F1A815D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19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AFFA3-FB87-F6A4-FC60-9D201D6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449B7E-EAD8-4411-018E-EBDEAB99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C458A4-E682-FA49-1EAC-B4BD744F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250E9F-E573-F140-0D40-11EEAA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FC3616-006F-8382-79D5-E21140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E5DCBF-91D6-4744-5768-970DC0FA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87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E27C9-AD30-B9D7-457E-B49EBF3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4F07F02-A4FE-944F-0A7D-17372D971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E89BD0-6D37-FAC3-03EB-F86B62A0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84F168-F254-5138-7E39-F638DF72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08F78B-5EF6-BC23-1860-442104C7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497B79-E8FF-77CB-CD84-8E657609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47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ACB8FF-8179-F505-1484-19668BA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C9D729-B93B-DB54-79E6-ECDDC5D0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DA94DB-2150-1761-CA76-9C8AC31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7BA65C-4A01-2B15-5AD7-2B8FB41F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1B9FD9-5529-B4AC-C4BF-FEE4E38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18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79DE62E-A656-CB91-337D-B94B8C279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BF8A89-270E-409B-49FE-5770B0AC9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156351-E0FE-35D1-8A56-F84BF3DB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AA2632-AE22-3B7A-BA53-EFCC058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54DC47-FFDB-B76E-C466-FABEE7CF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98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3B6C5F-5E02-3F43-73E0-965C8B6C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A70F4B-0150-3213-A825-0106841E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A56B0C-7E66-740C-5BE7-50B36F5B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DEAF4D-DDEA-3697-9CF4-EAD0B69A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6E2EC-ACFC-8B04-75D0-E423378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7B1CE-4021-1015-7361-EFCA3FA3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11AF5F-A1FF-EE3E-F94A-57509E9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BF8A5-593B-D01C-CEEF-B6B5865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9A9789-D3B5-38ED-9287-B1528EB3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AD2064-62DD-80F5-3BCE-D2C2F535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32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1E0EDA-B8AC-78C2-60A2-D5E715A7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FAD078-34A2-DD4D-A99E-5D24B5C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C75323-A66F-2201-DC7E-F36BD24C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CAF2C7-8F5A-9706-4CBD-11BC607C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3DB84-5250-9422-C0B2-5D18927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378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7E11A-BDBD-C87D-32BF-A0437C11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60D3B5-3291-B650-29A8-62983566B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8ECB33-1EA8-1B01-EF1D-502C9886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E76510-5AAB-373A-C4B7-3FE34064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5EEB95-EE1E-51F6-49BE-AE9CCB09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63749E-1DF9-12DB-A003-BA696E53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ACF001-6EB0-3C02-4B30-10F1553C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15557AD-2186-D063-A6DB-3BFC90CF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1BB1F5-CE7C-A20A-5351-C3B5F09F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733414-CB0A-E8B1-6AB9-E05D56D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714AF-4205-26F6-7152-C5F757B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EEE67A-EC4F-AA84-4409-9ED4BFAD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05B82D-8417-FA5D-64B2-B2B9141C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60850F-7C20-1291-2472-DB5672A04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0EA71B-DAD7-6A00-B053-86A8DF34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8800625-6E66-C5D4-20A8-AAF44149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9AD814-C2EF-E80B-6103-030BD43E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D37728-9529-F729-B8B4-E087580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36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72844C-B419-10A7-C69E-F305A52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D675CFE-177F-92F3-B9B2-9738155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EBF753-710D-94CF-F3EF-9FB47B0C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11CFD3-12D8-D4B8-17C3-7C840AC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8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524569F-2197-94C9-C0DB-0BB2B4C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0D8C98E-7263-270A-A4EF-1CF81408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4FC9B2-0C40-104C-F605-8F1A815D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33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AFFA3-FB87-F6A4-FC60-9D201D6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449B7E-EAD8-4411-018E-EBDEAB99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C458A4-E682-FA49-1EAC-B4BD744F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250E9F-E573-F140-0D40-11EEAA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FC3616-006F-8382-79D5-E21140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E5DCBF-91D6-4744-5768-970DC0FA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81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E27C9-AD30-B9D7-457E-B49EBF3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F07F02-A4FE-944F-0A7D-17372D971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E89BD0-6D37-FAC3-03EB-F86B62A0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84F168-F254-5138-7E39-F638DF72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08F78B-5EF6-BC23-1860-442104C7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497B79-E8FF-77CB-CD84-8E657609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084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CB8FF-8179-F505-1484-19668BA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C9D729-B93B-DB54-79E6-ECDDC5D0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DA94DB-2150-1761-CA76-9C8AC31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7BA65C-4A01-2B15-5AD7-2B8FB41F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1B9FD9-5529-B4AC-C4BF-FEE4E38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41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79DE62E-A656-CB91-337D-B94B8C279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BF8A89-270E-409B-49FE-5770B0AC9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156351-E0FE-35D1-8A56-F84BF3DB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AA2632-AE22-3B7A-BA53-EFCC058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54DC47-FFDB-B76E-C466-FABEE7CF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1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3B6C5F-5E02-3F43-73E0-965C8B6C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A70F4B-0150-3213-A825-0106841E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A56B0C-7E66-740C-5BE7-50B36F5B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DEAF4D-DDEA-3697-9CF4-EAD0B69A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6E2EC-ACFC-8B04-75D0-E423378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39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7B1CE-4021-1015-7361-EFCA3FA3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11AF5F-A1FF-EE3E-F94A-57509E9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BF8A5-593B-D01C-CEEF-B6B5865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9A9789-D3B5-38ED-9287-B1528EB3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AD2064-62DD-80F5-3BCE-D2C2F535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16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1E0EDA-B8AC-78C2-60A2-D5E715A7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FAD078-34A2-DD4D-A99E-5D24B5C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C75323-A66F-2201-DC7E-F36BD24C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CAF2C7-8F5A-9706-4CBD-11BC607C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3DB84-5250-9422-C0B2-5D18927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CC0D5B4-A5EE-1806-FA27-02F97CA8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7B504A6-668A-75E6-59E8-421643FE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89379F6-8F66-5063-2A4B-F092DB42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793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7E11A-BDBD-C87D-32BF-A0437C11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60D3B5-3291-B650-29A8-62983566B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8ECB33-1EA8-1B01-EF1D-502C9886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E76510-5AAB-373A-C4B7-3FE34064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5EEB95-EE1E-51F6-49BE-AE9CCB09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63749E-1DF9-12DB-A003-BA696E53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48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714AF-4205-26F6-7152-C5F757B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EEE67A-EC4F-AA84-4409-9ED4BFAD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05B82D-8417-FA5D-64B2-B2B9141C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60850F-7C20-1291-2472-DB5672A04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0EA71B-DAD7-6A00-B053-86A8DF34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8800625-6E66-C5D4-20A8-AAF44149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9AD814-C2EF-E80B-6103-030BD43E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D37728-9529-F729-B8B4-E087580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72844C-B419-10A7-C69E-F305A52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D675CFE-177F-92F3-B9B2-9738155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EBF753-710D-94CF-F3EF-9FB47B0C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11CFD3-12D8-D4B8-17C3-7C840AC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533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524569F-2197-94C9-C0DB-0BB2B4C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0D8C98E-7263-270A-A4EF-1CF81408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4FC9B2-0C40-104C-F605-8F1A815D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01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AFFA3-FB87-F6A4-FC60-9D201D6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449B7E-EAD8-4411-018E-EBDEAB99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C458A4-E682-FA49-1EAC-B4BD744F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250E9F-E573-F140-0D40-11EEAA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FC3616-006F-8382-79D5-E21140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E5DCBF-91D6-4744-5768-970DC0FA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301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E27C9-AD30-B9D7-457E-B49EBF3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F07F02-A4FE-944F-0A7D-17372D971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E89BD0-6D37-FAC3-03EB-F86B62A0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84F168-F254-5138-7E39-F638DF72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08F78B-5EF6-BC23-1860-442104C7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497B79-E8FF-77CB-CD84-8E657609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55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CB8FF-8179-F505-1484-19668BA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C9D729-B93B-DB54-79E6-ECDDC5D0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DA94DB-2150-1761-CA76-9C8AC31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7BA65C-4A01-2B15-5AD7-2B8FB41F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1B9FD9-5529-B4AC-C4BF-FEE4E38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09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79DE62E-A656-CB91-337D-B94B8C279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BF8A89-270E-409B-49FE-5770B0AC9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156351-E0FE-35D1-8A56-F84BF3DB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AA2632-AE22-3B7A-BA53-EFCC058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54DC47-FFDB-B76E-C466-FABEE7CF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54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3B6C5F-5E02-3F43-73E0-965C8B6C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A70F4B-0150-3213-A825-0106841E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A56B0C-7E66-740C-5BE7-50B36F5B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DEAF4D-DDEA-3697-9CF4-EAD0B69A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6E2EC-ACFC-8B04-75D0-E423378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7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7B1CE-4021-1015-7361-EFCA3FA3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11AF5F-A1FF-EE3E-F94A-57509E9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BF8A5-593B-D01C-CEEF-B6B5865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9A9789-D3B5-38ED-9287-B1528EB3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AD2064-62DD-80F5-3BCE-D2C2F535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9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B30CC-C955-BE19-27B5-F18E22FE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FB48B7-FA03-01EE-E08F-9833457F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B6D2B83-07AD-46EB-C2F8-8FF5AC27A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6EFE6D4-3830-5E41-5F60-E3FDEDFC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5041D7-E684-C815-3D3F-4677A0D9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22EBBB-0882-2B00-F108-99399CCD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1E0EDA-B8AC-78C2-60A2-D5E715A7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FAD078-34A2-DD4D-A99E-5D24B5C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C75323-A66F-2201-DC7E-F36BD24C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CAF2C7-8F5A-9706-4CBD-11BC607C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3DB84-5250-9422-C0B2-5D18927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413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7E11A-BDBD-C87D-32BF-A0437C11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60D3B5-3291-B650-29A8-62983566B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8ECB33-1EA8-1B01-EF1D-502C9886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E76510-5AAB-373A-C4B7-3FE34064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5EEB95-EE1E-51F6-49BE-AE9CCB09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63749E-1DF9-12DB-A003-BA696E53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729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714AF-4205-26F6-7152-C5F757B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EEE67A-EC4F-AA84-4409-9ED4BFAD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05B82D-8417-FA5D-64B2-B2B9141C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60850F-7C20-1291-2472-DB5672A04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0EA71B-DAD7-6A00-B053-86A8DF34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8800625-6E66-C5D4-20A8-AAF44149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9AD814-C2EF-E80B-6103-030BD43E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D37728-9529-F729-B8B4-E087580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774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72844C-B419-10A7-C69E-F305A52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D675CFE-177F-92F3-B9B2-9738155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EBF753-710D-94CF-F3EF-9FB47B0C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11CFD3-12D8-D4B8-17C3-7C840AC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857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524569F-2197-94C9-C0DB-0BB2B4C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0D8C98E-7263-270A-A4EF-1CF81408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4FC9B2-0C40-104C-F605-8F1A815D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51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AFFA3-FB87-F6A4-FC60-9D201D6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449B7E-EAD8-4411-018E-EBDEAB99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C458A4-E682-FA49-1EAC-B4BD744F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250E9F-E573-F140-0D40-11EEAA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FC3616-006F-8382-79D5-E21140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E5DCBF-91D6-4744-5768-970DC0FA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6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E27C9-AD30-B9D7-457E-B49EBF3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F07F02-A4FE-944F-0A7D-17372D971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E89BD0-6D37-FAC3-03EB-F86B62A0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84F168-F254-5138-7E39-F638DF72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08F78B-5EF6-BC23-1860-442104C7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497B79-E8FF-77CB-CD84-8E657609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19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CB8FF-8179-F505-1484-19668BA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C9D729-B93B-DB54-79E6-ECDDC5D0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DA94DB-2150-1761-CA76-9C8AC31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7BA65C-4A01-2B15-5AD7-2B8FB41F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1B9FD9-5529-B4AC-C4BF-FEE4E38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32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79DE62E-A656-CB91-337D-B94B8C279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BF8A89-270E-409B-49FE-5770B0AC9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156351-E0FE-35D1-8A56-F84BF3DB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AA2632-AE22-3B7A-BA53-EFCC058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54DC47-FFDB-B76E-C466-FABEE7CF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035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3B6C5F-5E02-3F43-73E0-965C8B6C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A70F4B-0150-3213-A825-0106841E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A56B0C-7E66-740C-5BE7-50B36F5B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DEAF4D-DDEA-3697-9CF4-EAD0B69A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6E2EC-ACFC-8B04-75D0-E423378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0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A840FE-FD04-4579-BA1D-BC776421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7E7B67C-FFFF-BEC8-4D6F-42CD84221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9DC038-29F8-C55A-5979-0766743F0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8E7530-A832-16AF-CF9F-C137C808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E3CF6D-976C-2E5B-EFD8-62305052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2C4D64-BED5-3ACA-A35B-EEA9864D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12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7B1CE-4021-1015-7361-EFCA3FA3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11AF5F-A1FF-EE3E-F94A-57509E9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BF8A5-593B-D01C-CEEF-B6B5865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9A9789-D3B5-38ED-9287-B1528EB3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AD2064-62DD-80F5-3BCE-D2C2F535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1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1E0EDA-B8AC-78C2-60A2-D5E715A7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FAD078-34A2-DD4D-A99E-5D24B5C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C75323-A66F-2201-DC7E-F36BD24C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CAF2C7-8F5A-9706-4CBD-11BC607C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3DB84-5250-9422-C0B2-5D18927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582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7E11A-BDBD-C87D-32BF-A0437C11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60D3B5-3291-B650-29A8-62983566B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8ECB33-1EA8-1B01-EF1D-502C9886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E76510-5AAB-373A-C4B7-3FE34064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5EEB95-EE1E-51F6-49BE-AE9CCB09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63749E-1DF9-12DB-A003-BA696E53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57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714AF-4205-26F6-7152-C5F757B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EEE67A-EC4F-AA84-4409-9ED4BFAD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05B82D-8417-FA5D-64B2-B2B9141C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60850F-7C20-1291-2472-DB5672A04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0EA71B-DAD7-6A00-B053-86A8DF34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8800625-6E66-C5D4-20A8-AAF44149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9AD814-C2EF-E80B-6103-030BD43E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D37728-9529-F729-B8B4-E087580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217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72844C-B419-10A7-C69E-F305A52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D675CFE-177F-92F3-B9B2-9738155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EBF753-710D-94CF-F3EF-9FB47B0C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11CFD3-12D8-D4B8-17C3-7C840AC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445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524569F-2197-94C9-C0DB-0BB2B4C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0D8C98E-7263-270A-A4EF-1CF81408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4FC9B2-0C40-104C-F605-8F1A815D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524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AFFA3-FB87-F6A4-FC60-9D201D6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449B7E-EAD8-4411-018E-EBDEAB99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C458A4-E682-FA49-1EAC-B4BD744F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250E9F-E573-F140-0D40-11EEAA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FC3616-006F-8382-79D5-E21140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E5DCBF-91D6-4744-5768-970DC0FA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385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E27C9-AD30-B9D7-457E-B49EBF3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F07F02-A4FE-944F-0A7D-17372D971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E89BD0-6D37-FAC3-03EB-F86B62A0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84F168-F254-5138-7E39-F638DF72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08F78B-5EF6-BC23-1860-442104C7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497B79-E8FF-77CB-CD84-8E657609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048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CB8FF-8179-F505-1484-19668BA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C9D729-B93B-DB54-79E6-ECDDC5D0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DA94DB-2150-1761-CA76-9C8AC31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7BA65C-4A01-2B15-5AD7-2B8FB41F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1B9FD9-5529-B4AC-C4BF-FEE4E38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866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79DE62E-A656-CB91-337D-B94B8C279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BF8A89-270E-409B-49FE-5770B0AC9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156351-E0FE-35D1-8A56-F84BF3DB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AA2632-AE22-3B7A-BA53-EFCC058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54DC47-FFDB-B76E-C466-FABEE7CF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9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8C44CA-802C-BF95-D014-71269839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25A3F5-94D3-494F-2401-53AA6A55A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963F67-ED43-4FC1-F177-3C87DDABC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5371-0D7C-4720-BAA8-0AC58D24E4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D0DDD4-3BE4-6DBC-2D62-9E22CD11E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9557E7-7406-4AE6-8476-8FB5E6E1C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CA85-9840-4149-8A9B-A0B8A326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C6FCC-0904-479F-D2EA-5A716DC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188916-8BFF-4FF6-D498-564A4D8B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78B539-09DF-CEB2-7D3B-935C25D39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D3E16-820D-2C6D-D0D0-0108CE54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2CB491-70B0-2484-BCED-2F7B7BCB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C6FCC-0904-479F-D2EA-5A716DC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188916-8BFF-4FF6-D498-564A4D8B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78B539-09DF-CEB2-7D3B-935C25D39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D3E16-820D-2C6D-D0D0-0108CE54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2CB491-70B0-2484-BCED-2F7B7BCB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387A-C585-41A9-BD1A-E3FA71E0A4E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01DF-4BE2-47B6-9E5B-7658E585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1B7808-38A8-4540-B90D-5ADD3F3C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3224FD-937F-4477-9BE0-AD3155E8A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28130E-649C-4559-B152-6B673C4D8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B448-F305-46AD-869C-F3730055D4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6D0E37-B0D6-45F8-81F7-0AF5BD2F1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9F554E-02C7-4AFC-9252-07537587F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69D4-3ACD-4EC5-9D47-B995018B4A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77AD1E4-21B0-4EDD-AEC7-C25FDF6A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817E53-9E91-4890-AD18-67D2E8DC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38DCF6-184F-4CF0-8DE6-8C839C72D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5DA3-109C-4BB0-9353-1E81ED7E1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F9484E-F94F-4FC9-AA78-422814FEA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C230FB-2EF3-4D87-9C1E-271083981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B996-B622-4B67-A455-51FC79324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C6FCC-0904-479F-D2EA-5A716DC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188916-8BFF-4FF6-D498-564A4D8B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78B539-09DF-CEB2-7D3B-935C25D39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7D3E16-820D-2C6D-D0D0-0108CE54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2CB491-70B0-2484-BCED-2F7B7BCB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C6FCC-0904-479F-D2EA-5A716DC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188916-8BFF-4FF6-D498-564A4D8B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78B539-09DF-CEB2-7D3B-935C25D39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D3E16-820D-2C6D-D0D0-0108CE54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2CB491-70B0-2484-BCED-2F7B7BCB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C6FCC-0904-479F-D2EA-5A716DC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188916-8BFF-4FF6-D498-564A4D8B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78B539-09DF-CEB2-7D3B-935C25D39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D3E16-820D-2C6D-D0D0-0108CE54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2CB491-70B0-2484-BCED-2F7B7BCB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0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C6FCC-0904-479F-D2EA-5A716DC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188916-8BFF-4FF6-D498-564A4D8B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78B539-09DF-CEB2-7D3B-935C25D39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D3E16-820D-2C6D-D0D0-0108CE54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2CB491-70B0-2484-BCED-2F7B7BCB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C6FCC-0904-479F-D2EA-5A716DC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188916-8BFF-4FF6-D498-564A4D8B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78B539-09DF-CEB2-7D3B-935C25D39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6771CBD-BFE7-4B82-9AD9-6ED3B6F883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D3E16-820D-2C6D-D0D0-0108CE54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2CB491-70B0-2484-BCED-2F7B7BCB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F61A3C2-83F3-42EE-9E40-D99197E21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9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&#1088;&#1086;&#1076;&#1080;&#1090;&#1077;&#1083;&#1080;28.&#1072;&#1084;&#1091;&#1088;-&#1080;&#1088;&#1086;.&#1088;&#1092;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hyperlink" Target="https://&#1088;&#1086;&#1076;&#1080;&#1090;&#1077;&#1083;&#1080;28.&#1072;&#1084;&#1091;&#1088;-&#1080;&#1088;&#1086;.&#1088;&#1092;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hyperlink" Target="https://&#1088;&#1086;&#1076;&#1080;&#1090;&#1077;&#1083;&#1080;28.&#1072;&#1084;&#1091;&#1088;-&#1080;&#1088;&#1086;.&#1088;&#1092;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6;&#1076;&#1080;&#1090;&#1077;&#1083;&#1080;28.&#1072;&#1084;&#1091;&#1088;-&#1080;&#1088;&#1086;.&#1088;&#1092;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&#1088;&#1086;&#1076;&#1080;&#1090;&#1077;&#1083;&#1080;28.&#1072;&#1084;&#1091;&#1088;-&#1080;&#1088;&#1086;.&#1088;&#1092;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6;&#1076;&#1080;&#1090;&#1077;&#1083;&#1080;28.&#1072;&#1084;&#1091;&#1088;-&#1080;&#1088;&#1086;.&#1088;&#1092;/&#1085;&#1086;&#1074;&#1086;&#1089;&#1090;&#1080;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6;&#1076;&#1080;&#1090;&#1077;&#1083;&#1080;28.&#1072;&#1084;&#1091;&#1088;-&#1080;&#1088;&#1086;.&#1088;&#1092;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+jvpRnzkM9iI0ZTBi" TargetMode="External"/><Relationship Id="rId5" Type="http://schemas.openxmlformats.org/officeDocument/2006/relationships/hyperlink" Target="https://forms.yandex.ru/u/641a4ce3c769f107108b221e/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6;&#1076;&#1080;&#1090;&#1077;&#1083;&#1080;28.&#1072;&#1084;&#1091;&#1088;-&#1080;&#1088;&#1086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6;&#1076;&#1080;&#1090;&#1077;&#1083;&#1080;28.&#1072;&#1084;&#1091;&#1088;-&#1080;&#1088;&#1086;.&#1088;&#1092;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6;&#1076;&#1080;&#1090;&#1077;&#1083;&#1080;28.&#1072;&#1084;&#1091;&#1088;-&#1080;&#1088;&#1086;.&#1088;&#1092;/" TargetMode="External"/><Relationship Id="rId2" Type="http://schemas.openxmlformats.org/officeDocument/2006/relationships/hyperlink" Target="mailto:consultant-2019@mail.ru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9.xml"/><Relationship Id="rId5" Type="http://schemas.openxmlformats.org/officeDocument/2006/relationships/hyperlink" Target="https://2x2.su/news/psikhologiya/ne-nado-stesnyatsya-amurskie-spetsialisty-pomogayut-roditelyam-nayti-obshchiy-yazyk-s-detmi.html" TargetMode="Externa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&#1088;&#1086;&#1076;&#1080;&#1090;&#1077;&#1083;&#1080;28.&#1072;&#1084;&#1091;&#1088;-&#1080;&#1088;&#1086;.&#1088;&#1092;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5464" y="457200"/>
            <a:ext cx="1016536" cy="102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" descr="Описание: C:\Users\user\Desktop\8370d65b38e5b53fad567352d1321c1f_M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7970" y="670561"/>
            <a:ext cx="819151" cy="81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лог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227" y="805816"/>
            <a:ext cx="4711693" cy="5706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1010" y="1696966"/>
            <a:ext cx="2032221" cy="1143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53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002A00-7C38-C187-9E18-D9E1FC24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570" y="0"/>
            <a:ext cx="9144000" cy="1532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68A7"/>
                </a:solidFill>
                <a:latin typeface="Proxima Nova Cn Rg" panose="02000506030000020004" pitchFamily="2" charset="0"/>
                <a:cs typeface="Rubik Black" panose="00000A00000000000000" pitchFamily="2" charset="-79"/>
              </a:rPr>
              <a:t/>
            </a:r>
            <a:br>
              <a:rPr lang="en-US" dirty="0">
                <a:solidFill>
                  <a:srgbClr val="0F68A7"/>
                </a:solidFill>
                <a:latin typeface="Proxima Nova Cn Rg" panose="02000506030000020004" pitchFamily="2" charset="0"/>
                <a:cs typeface="Rubik Black" panose="00000A00000000000000" pitchFamily="2" charset="-79"/>
              </a:rPr>
            </a:br>
            <a:endParaRPr lang="ru-RU" sz="1200" dirty="0">
              <a:solidFill>
                <a:srgbClr val="0F68A7"/>
              </a:solidFill>
              <a:latin typeface="Proxima Nova Cn Rg" panose="02000506030000020004" pitchFamily="2" charset="0"/>
              <a:cs typeface="Rubik Black" panose="00000A00000000000000" pitchFamily="2" charset="-79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1C9793-9D12-489D-2228-1BD925A36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51510" y="538511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Т.И. Гавриленко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Специалист по УМР, педагог-психолог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955" y="1178189"/>
            <a:ext cx="3326300" cy="308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7606" y="943670"/>
            <a:ext cx="83706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ЗАПИСАТЬСЯ НА КОНСУЛЬТАЦИЮ? </a:t>
            </a:r>
          </a:p>
          <a:p>
            <a:pPr lvl="0" algn="ctr"/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могут записаться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бесплатную консультацию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родители28.амур-иро.рф/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 телефону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8 416 2 226 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267" y="4299239"/>
            <a:ext cx="3402240" cy="191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6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002A00-7C38-C187-9E18-D9E1FC24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570" y="0"/>
            <a:ext cx="9144000" cy="1532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68A7"/>
                </a:solidFill>
                <a:latin typeface="Proxima Nova Cn Rg" panose="02000506030000020004" pitchFamily="2" charset="0"/>
                <a:cs typeface="Rubik Black" panose="00000A00000000000000" pitchFamily="2" charset="-79"/>
              </a:rPr>
              <a:t/>
            </a:r>
            <a:br>
              <a:rPr lang="en-US" dirty="0">
                <a:solidFill>
                  <a:srgbClr val="0F68A7"/>
                </a:solidFill>
                <a:latin typeface="Proxima Nova Cn Rg" panose="02000506030000020004" pitchFamily="2" charset="0"/>
                <a:cs typeface="Rubik Black" panose="00000A00000000000000" pitchFamily="2" charset="-79"/>
              </a:rPr>
            </a:br>
            <a:endParaRPr lang="ru-RU" sz="1200" dirty="0">
              <a:solidFill>
                <a:srgbClr val="0F68A7"/>
              </a:solidFill>
              <a:latin typeface="Proxima Nova Cn Rg" panose="02000506030000020004" pitchFamily="2" charset="0"/>
              <a:cs typeface="Rubik Black" panose="00000A00000000000000" pitchFamily="2" charset="-79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1C9793-9D12-489D-2228-1BD925A36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51510" y="538511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Т.И. Гавриленко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Специалист по УМР, педагог-психолог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955" y="1178189"/>
            <a:ext cx="3326300" cy="308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7606" y="943670"/>
            <a:ext cx="8370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ВЫБРАТЬ СПЕЦИАЛИСТА? </a:t>
            </a:r>
          </a:p>
          <a:p>
            <a:pPr lvl="0"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574" y="3590339"/>
            <a:ext cx="8419582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выбрать специалиста можно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сайте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https://родители28.амур-иро.рф/"/>
              </a:rPr>
              <a:t>https://родители28.амур-иро.рф/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разделе "Консультанты"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службе есть кризисный психолог, педагог-психолог, клинический психолог, логопед, дефектолог, юрист,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профориентолог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врач-психиатр и другие специалисты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811" t="4522" r="2433" b="50505"/>
          <a:stretch/>
        </p:blipFill>
        <p:spPr>
          <a:xfrm>
            <a:off x="309318" y="1532573"/>
            <a:ext cx="7867729" cy="1815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8267" y="4299239"/>
            <a:ext cx="3402240" cy="191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7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002A00-7C38-C187-9E18-D9E1FC24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570" y="0"/>
            <a:ext cx="9144000" cy="1532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68A7"/>
                </a:solidFill>
                <a:latin typeface="Proxima Nova Cn Rg" panose="02000506030000020004" pitchFamily="2" charset="0"/>
                <a:cs typeface="Rubik Black" panose="00000A00000000000000" pitchFamily="2" charset="-79"/>
              </a:rPr>
              <a:t/>
            </a:r>
            <a:br>
              <a:rPr lang="en-US" dirty="0">
                <a:solidFill>
                  <a:srgbClr val="0F68A7"/>
                </a:solidFill>
                <a:latin typeface="Proxima Nova Cn Rg" panose="02000506030000020004" pitchFamily="2" charset="0"/>
                <a:cs typeface="Rubik Black" panose="00000A00000000000000" pitchFamily="2" charset="-79"/>
              </a:rPr>
            </a:br>
            <a:endParaRPr lang="ru-RU" sz="1200" dirty="0">
              <a:solidFill>
                <a:srgbClr val="0F68A7"/>
              </a:solidFill>
              <a:latin typeface="Proxima Nova Cn Rg" panose="02000506030000020004" pitchFamily="2" charset="0"/>
              <a:cs typeface="Rubik Black" panose="00000A00000000000000" pitchFamily="2" charset="-79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1C9793-9D12-489D-2228-1BD925A36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51510" y="538511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Т.И. Гавриленко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Специалист по УМР, педагог-психолог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955" y="1178189"/>
            <a:ext cx="3326300" cy="308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7606" y="943670"/>
            <a:ext cx="8370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ВЫБРАТЬ СПЕЦИАЛИСТА? </a:t>
            </a:r>
          </a:p>
          <a:p>
            <a:pPr lvl="0"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97" y="1686355"/>
            <a:ext cx="8419582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выбрать специалиста можно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сайте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https://родители28.амур-иро.рф/"/>
              </a:rPr>
              <a:t>https://родители28.амур-иро.рф/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разделе "Консультанты"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 по каким вопросам консультирует специалист – нажмите на карточку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  <a:endParaRPr lang="ru-RU" sz="20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/>
          <a:srcRect l="37069" t="10097" r="1700" b="5244"/>
          <a:stretch/>
        </p:blipFill>
        <p:spPr bwMode="auto">
          <a:xfrm>
            <a:off x="758302" y="4227851"/>
            <a:ext cx="2257057" cy="175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4811" t="4522" r="2433" b="50505"/>
          <a:stretch/>
        </p:blipFill>
        <p:spPr>
          <a:xfrm>
            <a:off x="204350" y="3322700"/>
            <a:ext cx="3028691" cy="698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2760" t="5093" r="3000" b="6800"/>
          <a:stretch/>
        </p:blipFill>
        <p:spPr>
          <a:xfrm>
            <a:off x="3723881" y="3547487"/>
            <a:ext cx="3354024" cy="1973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8267" y="4299239"/>
            <a:ext cx="3402240" cy="191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64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EA142586-183F-7D9B-E5B0-389B3A9EF0E1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20984" cy="4015168"/>
          </a:xfrm>
          <a:prstGeom prst="rect">
            <a:avLst/>
          </a:prstGeom>
        </p:spPr>
        <p:txBody>
          <a:bodyPr vert="horz" lIns="68580" tIns="34290" rIns="68580" bIns="34290" numCol="2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Кризисный психолог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Клинический психолог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Профориентолог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Практичекий психолог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психолог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инклюзивному образованию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ru-RU" sz="43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ru-RU" sz="43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–психиатр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ПМПК</a:t>
            </a:r>
          </a:p>
          <a:p>
            <a:pPr>
              <a:buFont typeface="Arial" pitchFamily="34" charset="0"/>
              <a:buChar char="•"/>
            </a:pPr>
            <a:endParaRPr lang="ru-RU" sz="2500" smtClean="0">
              <a:solidFill>
                <a:srgbClr val="5A5A76"/>
              </a:solidFill>
              <a:latin typeface="Proxima Nova Rg" panose="02000506030000020004" pitchFamily="2" charset="0"/>
            </a:endParaRPr>
          </a:p>
          <a:p>
            <a:pPr>
              <a:buFont typeface="Arial" pitchFamily="34" charset="0"/>
              <a:buChar char="•"/>
            </a:pPr>
            <a:endParaRPr lang="ru-RU" sz="2500" dirty="0">
              <a:solidFill>
                <a:srgbClr val="5A5A76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00" y="915796"/>
            <a:ext cx="3326300" cy="3085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3435" y="5303520"/>
            <a:ext cx="7137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родители28.амур-иро.рф/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700" y="4346640"/>
            <a:ext cx="3402240" cy="191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90372" y="819760"/>
            <a:ext cx="96194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ОКАЗАНИЯ УСЛУГ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дистанционной форме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т.е. посредством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телефонной связи (получить бесплатную консультацию может каждый родитель с любого уголка России, вне зависимости от места проживания)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8416 2 226 247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очной форме,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т.е. при непосредственном обращении родителей (законных представителей) в консультативный пункт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(г. Благовещенск, ул. Пушкина 44, каб.24), по предварительной записи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 телефону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8 416 2 226 247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или на сайте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597" y="1152144"/>
            <a:ext cx="2802324" cy="2599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276" y="3908711"/>
            <a:ext cx="2624724" cy="1476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6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407" y="726898"/>
            <a:ext cx="11026966" cy="161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сайта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https://родители28.амур-иро.рф/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родители (законные представители) могут не только записаться на консультацию, но и найти подходящее обучающее мероприятие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в разделе «Новости» публикуются афиши мероприятий на ближайший месяц, а в разделе «Родителям» размещаются практические рекомендации и записи проводимых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93" t="10407" b="10247"/>
          <a:stretch/>
        </p:blipFill>
        <p:spPr>
          <a:xfrm>
            <a:off x="1861822" y="2610994"/>
            <a:ext cx="7352476" cy="3338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023" y="3550991"/>
            <a:ext cx="2592212" cy="1458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9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ый треугольник 54"/>
          <p:cNvSpPr/>
          <p:nvPr/>
        </p:nvSpPr>
        <p:spPr>
          <a:xfrm rot="16200000">
            <a:off x="5499102" y="181140"/>
            <a:ext cx="6857998" cy="6527801"/>
          </a:xfrm>
          <a:prstGeom prst="rtTriangle">
            <a:avLst/>
          </a:prstGeom>
          <a:gradFill>
            <a:gsLst>
              <a:gs pos="58000">
                <a:srgbClr val="FF9393">
                  <a:alpha val="0"/>
                </a:srgbClr>
              </a:gs>
              <a:gs pos="100000">
                <a:srgbClr val="00B050">
                  <a:alpha val="33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71" y="3674875"/>
            <a:ext cx="2852339" cy="242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араллелограмм 32"/>
          <p:cNvSpPr/>
          <p:nvPr/>
        </p:nvSpPr>
        <p:spPr>
          <a:xfrm>
            <a:off x="-17038" y="676994"/>
            <a:ext cx="6491644" cy="683838"/>
          </a:xfrm>
          <a:prstGeom prst="parallelogram">
            <a:avLst>
              <a:gd name="adj" fmla="val 9244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CC">
                    <a:lumMod val="50000"/>
                  </a:srgbClr>
                </a:solidFill>
              </a:rPr>
              <a:t>СОВРЕМЕННЫЙ РОДИТЕЛЬ</a:t>
            </a:r>
          </a:p>
        </p:txBody>
      </p:sp>
      <p:sp>
        <p:nvSpPr>
          <p:cNvPr id="37" name="Параллелограмм 36"/>
          <p:cNvSpPr/>
          <p:nvPr/>
        </p:nvSpPr>
        <p:spPr>
          <a:xfrm>
            <a:off x="5610310" y="1007309"/>
            <a:ext cx="6635581" cy="783194"/>
          </a:xfrm>
          <a:prstGeom prst="parallelogram">
            <a:avLst>
              <a:gd name="adj" fmla="val 924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66CC">
                    <a:lumMod val="50000"/>
                  </a:srgbClr>
                </a:solidFill>
              </a:rPr>
              <a:t>– САЙТ информационно-просветительской поддержки родителей </a:t>
            </a:r>
            <a:endParaRPr lang="ru-RU" sz="2000" b="1" dirty="0">
              <a:solidFill>
                <a:srgbClr val="3366CC">
                  <a:lumMod val="50000"/>
                </a:srgbClr>
              </a:solidFill>
              <a:latin typeface="Arial"/>
              <a:cs typeface="Arial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/>
          </p:nvPr>
        </p:nvGraphicFramePr>
        <p:xfrm>
          <a:off x="7140446" y="5091321"/>
          <a:ext cx="973507" cy="81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orelDRAW" r:id="rId5" imgW="1183294" imgH="987440" progId="">
                  <p:embed/>
                </p:oleObj>
              </mc:Choice>
              <mc:Fallback>
                <p:oleObj name="CorelDRAW" r:id="rId5" imgW="1183294" imgH="98744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446" y="5091321"/>
                        <a:ext cx="973507" cy="812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/>
          <a:srcRect l="5883" t="9999" r="1764" b="33321"/>
          <a:stretch/>
        </p:blipFill>
        <p:spPr>
          <a:xfrm>
            <a:off x="215336" y="1553094"/>
            <a:ext cx="5448864" cy="1881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/>
          <a:srcRect l="6353" t="9581" b="4039"/>
          <a:stretch/>
        </p:blipFill>
        <p:spPr>
          <a:xfrm>
            <a:off x="309789" y="3777220"/>
            <a:ext cx="4077659" cy="2115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/>
          <a:srcRect l="5765" t="9264" r="3059" b="4775"/>
          <a:stretch/>
        </p:blipFill>
        <p:spPr>
          <a:xfrm>
            <a:off x="8191850" y="3445040"/>
            <a:ext cx="3674028" cy="1948420"/>
          </a:xfrm>
          <a:prstGeom prst="rect">
            <a:avLst/>
          </a:prstGeom>
        </p:spPr>
      </p:pic>
      <p:sp>
        <p:nvSpPr>
          <p:cNvPr id="38" name="Параллелограмм 37"/>
          <p:cNvSpPr/>
          <p:nvPr/>
        </p:nvSpPr>
        <p:spPr>
          <a:xfrm>
            <a:off x="5946014" y="2234663"/>
            <a:ext cx="6048537" cy="780706"/>
          </a:xfrm>
          <a:prstGeom prst="parallelogram">
            <a:avLst>
              <a:gd name="adj" fmla="val 9244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66CC">
                    <a:lumMod val="50000"/>
                  </a:srgbClr>
                </a:solidFill>
                <a:latin typeface="Arial"/>
                <a:cs typeface="Arial"/>
              </a:rPr>
              <a:t>https://</a:t>
            </a:r>
            <a:r>
              <a:rPr lang="ru-RU" sz="2000" b="1" dirty="0" smtClean="0">
                <a:solidFill>
                  <a:srgbClr val="3366CC">
                    <a:lumMod val="50000"/>
                  </a:srgbClr>
                </a:solidFill>
                <a:latin typeface="Arial"/>
                <a:cs typeface="Arial"/>
              </a:rPr>
              <a:t>родители28.амур-иро.рф/</a:t>
            </a:r>
            <a:endParaRPr lang="ru-RU" sz="2000" b="1" dirty="0">
              <a:solidFill>
                <a:srgbClr val="3366CC">
                  <a:lumMod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7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3E746-99DF-1CA1-26E3-1F943FB0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0" y="615801"/>
            <a:ext cx="11591933" cy="15050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АФИША МЕРОПРИЯТИЙ ДЛЯ РОДИТЕЛЕЙ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739D3336-1EC9-1657-AA82-9575BE0FCD3F}"/>
              </a:ext>
            </a:extLst>
          </p:cNvPr>
          <p:cNvCxnSpPr/>
          <p:nvPr/>
        </p:nvCxnSpPr>
        <p:spPr>
          <a:xfrm flipH="1">
            <a:off x="11819823" y="5505651"/>
            <a:ext cx="163631" cy="89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9640" y="1464310"/>
            <a:ext cx="9296400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>
              <a:solidFill>
                <a:srgbClr val="5A5A76"/>
              </a:solidFill>
              <a:latin typeface="Proxima Nova Cn Rg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5A5A76"/>
              </a:solidFill>
              <a:latin typeface="Proxima Nova Cn Rg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3CECBC-F5BD-4804-8772-08CCFCDC19F3}"/>
              </a:ext>
            </a:extLst>
          </p:cNvPr>
          <p:cNvSpPr txBox="1"/>
          <p:nvPr/>
        </p:nvSpPr>
        <p:spPr>
          <a:xfrm>
            <a:off x="1194457" y="5505651"/>
            <a:ext cx="9658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ru-RU" sz="3200" dirty="0" smtClean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 САЙТЕ </a:t>
            </a:r>
            <a:r>
              <a:rPr lang="en-US" sz="3200" dirty="0" smtClean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32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ru-RU" sz="32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родители28.амур-иро.рф/новости</a:t>
            </a:r>
            <a:r>
              <a:rPr lang="ru-RU" sz="1867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867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07D1CE-CC4D-4103-8192-D1CA692EDE29}"/>
              </a:ext>
            </a:extLst>
          </p:cNvPr>
          <p:cNvSpPr txBox="1"/>
          <p:nvPr/>
        </p:nvSpPr>
        <p:spPr>
          <a:xfrm>
            <a:off x="7315201" y="2120869"/>
            <a:ext cx="3144851" cy="2842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/>
            <a:r>
              <a:rPr lang="ru-RU" sz="26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Треннинги</a:t>
            </a:r>
          </a:p>
          <a:p>
            <a:pPr algn="ctr" defTabSz="914377"/>
            <a:r>
              <a:rPr lang="ru-RU" sz="26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</a:p>
          <a:p>
            <a:pPr algn="ctr" defTabSz="914377"/>
            <a:r>
              <a:rPr lang="ru-RU" sz="26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</a:t>
            </a:r>
          </a:p>
          <a:p>
            <a:pPr algn="ctr" defTabSz="914377"/>
            <a:r>
              <a:rPr lang="ru-RU" sz="26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</a:p>
          <a:p>
            <a:pPr algn="ctr" defTabSz="914377"/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БЕСПЛАТНО</a:t>
            </a:r>
          </a:p>
          <a:p>
            <a:pPr defTabSz="914377"/>
            <a:endParaRPr lang="ru-RU" sz="1867" dirty="0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9F69C7-A38F-4B75-8393-0F46E21F8F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2" t="8980" r="10094" b="6596"/>
          <a:stretch/>
        </p:blipFill>
        <p:spPr>
          <a:xfrm>
            <a:off x="501923" y="1941363"/>
            <a:ext cx="6149424" cy="3436236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84D9F6A1-BD5A-422B-9388-AA7394A9F5C5}"/>
              </a:ext>
            </a:extLst>
          </p:cNvPr>
          <p:cNvCxnSpPr/>
          <p:nvPr/>
        </p:nvCxnSpPr>
        <p:spPr>
          <a:xfrm>
            <a:off x="2723260" y="2335851"/>
            <a:ext cx="444381" cy="559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62EC02EB-F7C7-4F29-A39E-AADCFF2F7E33}"/>
              </a:ext>
            </a:extLst>
          </p:cNvPr>
          <p:cNvCxnSpPr/>
          <p:nvPr/>
        </p:nvCxnSpPr>
        <p:spPr>
          <a:xfrm flipH="1">
            <a:off x="3509474" y="2335851"/>
            <a:ext cx="380141" cy="559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37331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ПОМОЩЬ МОЖНО АНОНИМНО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670" y="1084210"/>
            <a:ext cx="3326300" cy="3085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7099" y="5646080"/>
            <a:ext cx="7137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родители28.амур-иро.рф/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700" y="4346640"/>
            <a:ext cx="3402240" cy="191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8120" y="1611217"/>
            <a:ext cx="86675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бывает так, что родители боятся попросить помощи, прийти на консультацию или позвонить, есть небольшая тревога или даже страх показаться не таким как все.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ситуации, когда рекомендация специалиста очень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важна. Именно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создали комфортные условия для каждого родителя и получить помощь специалиста можно Анонимно.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задать вопрос специалисту посредством заполнения электронной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https://forms.yandex.ru/u/641a4ce3c769f107108b221e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получить на него ответ (БЕЗ указания вашего ФИО/анонимно) в группе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«Современный родитель»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https://t.me/+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jvpRnzkM9iI0ZTBi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ПОЛУЧИТЬ АНОНИМНУЮ КОНСУЛЬТАЦИЮ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8 416 2 226 247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8060F6-57EA-FAA3-18E0-102685C2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1" y="715963"/>
            <a:ext cx="10866120" cy="1559877"/>
          </a:xfrm>
          <a:effectLst/>
        </p:spPr>
        <p:txBody>
          <a:bodyPr>
            <a:noAutofit/>
          </a:bodyPr>
          <a:lstStyle/>
          <a:p>
            <a:r>
              <a:rPr lang="ru-RU" sz="3733" b="1" dirty="0">
                <a:solidFill>
                  <a:srgbClr val="5A5A76"/>
                </a:solidFill>
                <a:latin typeface="Proxima Nova Cn Rg"/>
              </a:rPr>
              <a:t>Анонимный онлайн - чат для родителей </a:t>
            </a:r>
            <a:r>
              <a:rPr lang="ru-RU" sz="4000" b="1" dirty="0">
                <a:solidFill>
                  <a:srgbClr val="5A5A76"/>
                </a:solidFill>
                <a:latin typeface="Proxima Nova Cn Rg"/>
              </a:rPr>
              <a:t/>
            </a:r>
            <a:br>
              <a:rPr lang="ru-RU" sz="4000" b="1" dirty="0">
                <a:solidFill>
                  <a:srgbClr val="5A5A76"/>
                </a:solidFill>
                <a:latin typeface="Proxima Nova Cn Rg"/>
              </a:rPr>
            </a:br>
            <a:r>
              <a:rPr lang="ru-RU" sz="4000" b="1" dirty="0">
                <a:solidFill>
                  <a:srgbClr val="5A5A76"/>
                </a:solidFill>
                <a:latin typeface="Proxima Nova Cn Rg"/>
              </a:rPr>
              <a:t/>
            </a:r>
            <a:br>
              <a:rPr lang="ru-RU" sz="4000" b="1" dirty="0">
                <a:solidFill>
                  <a:srgbClr val="5A5A76"/>
                </a:solidFill>
                <a:latin typeface="Proxima Nova Cn Rg"/>
              </a:rPr>
            </a:br>
            <a:endParaRPr lang="ru-RU" sz="4000" b="1" dirty="0">
              <a:solidFill>
                <a:srgbClr val="5A5A76"/>
              </a:solidFill>
              <a:latin typeface="Proxima Nova Cn Rg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2067" y="468261"/>
            <a:ext cx="939933" cy="94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" descr="Описание: C:\Users\user\Desktop\8370d65b38e5b53fad567352d1321c1f_M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48631"/>
            <a:ext cx="1017271" cy="105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7B9265-415B-4AEE-8A6E-5D8D157857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13" t="6828" r="12252" b="4963"/>
          <a:stretch/>
        </p:blipFill>
        <p:spPr>
          <a:xfrm>
            <a:off x="1333146" y="1124259"/>
            <a:ext cx="5913213" cy="5064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95702B-B04F-4D69-9EF0-09ED942E1E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724" t="12270" r="16286" b="4797"/>
          <a:stretch/>
        </p:blipFill>
        <p:spPr>
          <a:xfrm>
            <a:off x="7811924" y="1417320"/>
            <a:ext cx="2886424" cy="48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8060F6-57EA-FAA3-18E0-102685C2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490" y="3464243"/>
            <a:ext cx="9917431" cy="2387600"/>
          </a:xfrm>
          <a:effectLst/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34C45"/>
                </a:solidFill>
                <a:latin typeface="Proxima Nova Cn Rg"/>
              </a:rPr>
              <a:t>СОВРЕМЕННЫЙ РОДИТЕЛЬ</a:t>
            </a:r>
            <a:r>
              <a:rPr lang="ru-RU" sz="4000" b="1" dirty="0">
                <a:solidFill>
                  <a:srgbClr val="5A5A76"/>
                </a:solidFill>
                <a:latin typeface="Proxima Nova Cn Rg"/>
              </a:rPr>
              <a:t/>
            </a:r>
            <a:br>
              <a:rPr lang="ru-RU" sz="4000" b="1" dirty="0">
                <a:solidFill>
                  <a:srgbClr val="5A5A76"/>
                </a:solidFill>
                <a:latin typeface="Proxima Nova Cn Rg"/>
              </a:rPr>
            </a:br>
            <a:r>
              <a:rPr lang="ru-RU" sz="4400" dirty="0">
                <a:solidFill>
                  <a:srgbClr val="57A6B4"/>
                </a:solidFill>
                <a:latin typeface="Proxima Nova Cn Rg"/>
              </a:rPr>
              <a:t/>
            </a:r>
            <a:br>
              <a:rPr lang="ru-RU" sz="4400" dirty="0">
                <a:solidFill>
                  <a:srgbClr val="57A6B4"/>
                </a:solidFill>
                <a:latin typeface="Proxima Nova Cn Rg"/>
              </a:rPr>
            </a:br>
            <a:r>
              <a:rPr lang="ru-RU" sz="2667" b="1" dirty="0">
                <a:solidFill>
                  <a:srgbClr val="002060"/>
                </a:solidFill>
                <a:latin typeface="Proxima Nova Cn Rg"/>
              </a:rPr>
              <a:t>Служба психолого-педагогической, методической и консультативной помощи родителям </a:t>
            </a:r>
            <a:br>
              <a:rPr lang="ru-RU" sz="2667" b="1" dirty="0">
                <a:solidFill>
                  <a:srgbClr val="002060"/>
                </a:solidFill>
                <a:latin typeface="Proxima Nova Cn Rg"/>
              </a:rPr>
            </a:br>
            <a:r>
              <a:rPr lang="ru-RU" sz="2667" b="1" dirty="0">
                <a:solidFill>
                  <a:srgbClr val="002060"/>
                </a:solidFill>
                <a:latin typeface="Proxima Nova Cn Rg"/>
              </a:rPr>
              <a:t>(законным представителям), а также гражданам желающим принять на воспитание в свою семью детей, оставшихся без попечения родителей</a:t>
            </a:r>
            <a:br>
              <a:rPr lang="ru-RU" sz="2667" b="1" dirty="0">
                <a:solidFill>
                  <a:srgbClr val="002060"/>
                </a:solidFill>
                <a:latin typeface="Proxima Nova Cn Rg"/>
              </a:rPr>
            </a:br>
            <a:r>
              <a:rPr lang="ru-RU" sz="2667" b="1" dirty="0">
                <a:solidFill>
                  <a:srgbClr val="002060"/>
                </a:solidFill>
                <a:latin typeface="Proxima Nova Cn Rg"/>
              </a:rPr>
              <a:t/>
            </a:r>
            <a:br>
              <a:rPr lang="ru-RU" sz="2667" b="1" dirty="0">
                <a:solidFill>
                  <a:srgbClr val="002060"/>
                </a:solidFill>
                <a:latin typeface="Proxima Nova Cn Rg"/>
              </a:rPr>
            </a:br>
            <a:r>
              <a:rPr lang="ru-RU" sz="2667" b="1" dirty="0">
                <a:solidFill>
                  <a:srgbClr val="1779A8"/>
                </a:solidFill>
                <a:latin typeface="Proxima Nova Cn Rg"/>
              </a:rPr>
              <a:t>федеральный проект «Современная школа»</a:t>
            </a:r>
            <a:br>
              <a:rPr lang="ru-RU" sz="2667" b="1" dirty="0">
                <a:solidFill>
                  <a:srgbClr val="1779A8"/>
                </a:solidFill>
                <a:latin typeface="Proxima Nova Cn Rg"/>
              </a:rPr>
            </a:br>
            <a:r>
              <a:rPr lang="ru-RU" sz="2667" b="1" dirty="0">
                <a:solidFill>
                  <a:srgbClr val="1779A8"/>
                </a:solidFill>
                <a:latin typeface="Proxima Nova Cn Rg"/>
              </a:rPr>
              <a:t>национальный проект «Образование»</a:t>
            </a:r>
            <a:br>
              <a:rPr lang="ru-RU" sz="2667" b="1" dirty="0">
                <a:solidFill>
                  <a:srgbClr val="1779A8"/>
                </a:solidFill>
                <a:latin typeface="Proxima Nova Cn Rg"/>
              </a:rPr>
            </a:br>
            <a:r>
              <a:rPr lang="ru-RU" sz="2667" b="1" dirty="0">
                <a:solidFill>
                  <a:srgbClr val="41ACA6"/>
                </a:solidFill>
                <a:latin typeface="Proxima Nova Cn Rg"/>
              </a:rPr>
              <a:t/>
            </a:r>
            <a:br>
              <a:rPr lang="ru-RU" sz="2667" b="1" dirty="0">
                <a:solidFill>
                  <a:srgbClr val="41ACA6"/>
                </a:solidFill>
                <a:latin typeface="Proxima Nova Cn Rg"/>
              </a:rPr>
            </a:br>
            <a:r>
              <a:rPr lang="en-US" sz="2667" b="1" dirty="0">
                <a:solidFill>
                  <a:srgbClr val="41ACA6"/>
                </a:solidFill>
                <a:latin typeface="Proxima Nova Cn Rg"/>
                <a:hlinkClick r:id="rId3"/>
              </a:rPr>
              <a:t>https://</a:t>
            </a:r>
            <a:r>
              <a:rPr lang="ru-RU" sz="2667" b="1" dirty="0">
                <a:solidFill>
                  <a:srgbClr val="41ACA6"/>
                </a:solidFill>
                <a:latin typeface="Proxima Nova Cn Rg"/>
                <a:hlinkClick r:id="rId3"/>
              </a:rPr>
              <a:t>родители28.амур-иро.рф/</a:t>
            </a:r>
            <a:r>
              <a:rPr lang="ru-RU" sz="2667" b="1" dirty="0">
                <a:solidFill>
                  <a:srgbClr val="41ACA6"/>
                </a:solidFill>
                <a:latin typeface="Proxima Nova Cn Rg"/>
              </a:rPr>
              <a:t> </a:t>
            </a:r>
            <a:endParaRPr lang="ru-RU" sz="4000" b="1" dirty="0">
              <a:solidFill>
                <a:srgbClr val="41ACA6"/>
              </a:solidFill>
              <a:latin typeface="Proxima Nova Cn Rg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5464" y="457200"/>
            <a:ext cx="1016536" cy="102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" descr="Описание: C:\Users\user\Desktop\8370d65b38e5b53fad567352d1321c1f_M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7970" y="670561"/>
            <a:ext cx="819151" cy="81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970" y="1483605"/>
            <a:ext cx="1847180" cy="1039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76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670" y="1084210"/>
            <a:ext cx="3326300" cy="3085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7099" y="5646080"/>
            <a:ext cx="7137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родители28.амур-иро.рф/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700" y="4346640"/>
            <a:ext cx="3402240" cy="191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78" y="1553448"/>
            <a:ext cx="88513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консультанты Службы отвечают на значимые вопросы для родителей, задать свои волнующие вопросы о воспитании, образовании, развитии, социализации вашего ребенка можете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Вы!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ый треугольник 54"/>
          <p:cNvSpPr/>
          <p:nvPr/>
        </p:nvSpPr>
        <p:spPr>
          <a:xfrm rot="16200000">
            <a:off x="5499102" y="181140"/>
            <a:ext cx="6857998" cy="6527801"/>
          </a:xfrm>
          <a:prstGeom prst="rtTriangle">
            <a:avLst/>
          </a:prstGeom>
          <a:gradFill>
            <a:gsLst>
              <a:gs pos="58000">
                <a:srgbClr val="FF9393">
                  <a:alpha val="0"/>
                </a:srgbClr>
              </a:gs>
              <a:gs pos="100000">
                <a:srgbClr val="00B050">
                  <a:alpha val="33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944044" y="735319"/>
            <a:ext cx="10523893" cy="784014"/>
          </a:xfrm>
          <a:prstGeom prst="parallelogram">
            <a:avLst>
              <a:gd name="adj" fmla="val 92442"/>
            </a:avLst>
          </a:prstGeom>
          <a:gradFill flip="none" rotWithShape="1">
            <a:gsLst>
              <a:gs pos="100000">
                <a:srgbClr val="92D050">
                  <a:lumMod val="75000"/>
                  <a:lumOff val="25000"/>
                </a:srgbClr>
              </a:gs>
              <a:gs pos="67000">
                <a:schemeClr val="accent6">
                  <a:lumMod val="20000"/>
                  <a:lumOff val="80000"/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CC">
                    <a:lumMod val="50000"/>
                  </a:srgbClr>
                </a:solidFill>
              </a:rPr>
              <a:t>ГРУППА ДЛЯ РОДИТЕЛЕЙ В СОЦИАЛЬНОЙ СЕТИ ТЕЛЕГРАММ «СОВРЕМЕННЫЙ РОДИТЕЛЬ»</a:t>
            </a:r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/>
          </p:nvPr>
        </p:nvGraphicFramePr>
        <p:xfrm>
          <a:off x="219979" y="735319"/>
          <a:ext cx="973507" cy="81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orelDRAW" r:id="rId4" imgW="1183294" imgH="987440" progId="">
                  <p:embed/>
                </p:oleObj>
              </mc:Choice>
              <mc:Fallback>
                <p:oleObj name="CorelDRAW" r:id="rId4" imgW="1183294" imgH="98744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79" y="735319"/>
                        <a:ext cx="973507" cy="812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 descr="058e61c25ad1dc2d46c4b2c490d33c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979" y="1685364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2427" y="1685363"/>
            <a:ext cx="5647643" cy="44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4744E-F69D-E22F-D63A-288E0BAD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217" y="726282"/>
            <a:ext cx="5400875" cy="67900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FFFF"/>
                </a:solidFill>
              </a:rPr>
              <a:t>КОНТАКТЫ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C51C78-0FDF-7D58-F368-3D0B7F5AC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8178" y="1678683"/>
            <a:ext cx="5185911" cy="45753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>
              <a:solidFill>
                <a:srgbClr val="5A5A7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2008" y="621517"/>
            <a:ext cx="6188008" cy="557235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lnSpc>
                <a:spcPct val="114000"/>
              </a:lnSpc>
              <a:spcBef>
                <a:spcPts val="1000"/>
              </a:spcBef>
              <a:defRPr/>
            </a:pPr>
            <a:r>
              <a:rPr lang="ru-RU" sz="2400" b="1" kern="140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Амурская область, </a:t>
            </a:r>
          </a:p>
          <a:p>
            <a:pPr algn="ctr" defTabSz="914377">
              <a:lnSpc>
                <a:spcPct val="114000"/>
              </a:lnSpc>
              <a:spcBef>
                <a:spcPts val="1000"/>
              </a:spcBef>
              <a:defRPr/>
            </a:pPr>
            <a:r>
              <a:rPr lang="ru-RU" sz="2400" b="1" kern="140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г. Благовещенск, </a:t>
            </a:r>
            <a:endParaRPr lang="ru-RU" sz="2400" kern="1400" dirty="0">
              <a:solidFill>
                <a:srgbClr val="5A5A76"/>
              </a:solidFill>
              <a:latin typeface="Proxima Nova Cn Rg"/>
              <a:cs typeface="Times New Roman" pitchFamily="18" charset="0"/>
            </a:endParaRPr>
          </a:p>
          <a:p>
            <a:pPr algn="ctr" defTabSz="914377">
              <a:lnSpc>
                <a:spcPct val="114000"/>
              </a:lnSpc>
              <a:spcBef>
                <a:spcPts val="1000"/>
              </a:spcBef>
              <a:defRPr/>
            </a:pPr>
            <a:r>
              <a:rPr lang="ru-RU" sz="2400" b="1" kern="140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улица Пушкина, д. 44, каб.24</a:t>
            </a:r>
            <a:endParaRPr lang="ru-RU" sz="2400" kern="1400" dirty="0">
              <a:solidFill>
                <a:srgbClr val="5A5A76"/>
              </a:solidFill>
              <a:latin typeface="Proxima Nova Cn Rg"/>
              <a:cs typeface="Times New Roman" pitchFamily="18" charset="0"/>
            </a:endParaRPr>
          </a:p>
          <a:p>
            <a:pPr algn="ctr" defTabSz="914377">
              <a:lnSpc>
                <a:spcPct val="114000"/>
              </a:lnSpc>
              <a:spcBef>
                <a:spcPts val="1000"/>
              </a:spcBef>
              <a:defRPr/>
            </a:pPr>
            <a:r>
              <a:rPr lang="ru-RU" sz="2800" b="1" kern="140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Телефон: +7 (4162) 226-247</a:t>
            </a:r>
            <a:endParaRPr lang="ru-RU" sz="2800" kern="1400" dirty="0">
              <a:solidFill>
                <a:srgbClr val="5A5A76"/>
              </a:solidFill>
              <a:latin typeface="Proxima Nova Cn Rg"/>
              <a:cs typeface="Times New Roman" pitchFamily="18" charset="0"/>
            </a:endParaRPr>
          </a:p>
          <a:p>
            <a:pPr algn="ctr" defTabSz="914377">
              <a:lnSpc>
                <a:spcPct val="114000"/>
              </a:lnSpc>
              <a:spcBef>
                <a:spcPts val="1000"/>
              </a:spcBef>
              <a:defRPr/>
            </a:pPr>
            <a:r>
              <a:rPr lang="en-US" sz="2400" b="1" kern="140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E</a:t>
            </a:r>
            <a:r>
              <a:rPr lang="ru-RU" sz="2400" b="1" kern="140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-</a:t>
            </a:r>
            <a:r>
              <a:rPr lang="ru-RU" sz="2400" b="1" kern="1400" dirty="0" err="1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mail</a:t>
            </a:r>
            <a:r>
              <a:rPr lang="ru-RU" sz="2400" b="1" kern="140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: </a:t>
            </a:r>
            <a:r>
              <a:rPr lang="ru-RU" sz="2400" b="1" u="sng" kern="1400" dirty="0">
                <a:solidFill>
                  <a:srgbClr val="5A5A76"/>
                </a:solidFill>
                <a:latin typeface="Proxima Nova Cn Rg"/>
                <a:cs typeface="Times New Roman" pitchFamily="18" charset="0"/>
                <a:hlinkClick r:id="rId2"/>
              </a:rPr>
              <a:t>consultant-2019@mail.ru</a:t>
            </a:r>
            <a:endParaRPr lang="en-US" sz="2400" b="1" u="sng" kern="1400" dirty="0">
              <a:solidFill>
                <a:srgbClr val="5A5A76"/>
              </a:solidFill>
              <a:latin typeface="Proxima Nova Cn Rg"/>
              <a:cs typeface="Times New Roman" pitchFamily="18" charset="0"/>
            </a:endParaRPr>
          </a:p>
          <a:p>
            <a:pPr algn="ctr" defTabSz="914377">
              <a:lnSpc>
                <a:spcPct val="114000"/>
              </a:lnSpc>
              <a:spcBef>
                <a:spcPts val="1000"/>
              </a:spcBef>
              <a:defRPr/>
            </a:pPr>
            <a:r>
              <a:rPr lang="ru-RU" sz="2800" b="1" kern="1400" spc="-2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Наш сайт: </a:t>
            </a:r>
            <a:r>
              <a:rPr lang="en-US" sz="2800" b="1" kern="1400" spc="-20" dirty="0">
                <a:solidFill>
                  <a:srgbClr val="5A5A76"/>
                </a:solidFill>
                <a:latin typeface="Proxima Nova Cn Rg"/>
                <a:cs typeface="Times New Roman" pitchFamily="18" charset="0"/>
                <a:hlinkClick r:id="rId3"/>
              </a:rPr>
              <a:t>https://</a:t>
            </a:r>
            <a:r>
              <a:rPr lang="ru-RU" sz="2800" b="1" kern="1400" spc="-20" dirty="0">
                <a:solidFill>
                  <a:srgbClr val="5A5A76"/>
                </a:solidFill>
                <a:latin typeface="Proxima Nova Cn Rg"/>
                <a:cs typeface="Times New Roman" pitchFamily="18" charset="0"/>
                <a:hlinkClick r:id="rId3"/>
              </a:rPr>
              <a:t>родители28.амур-иро.рф/</a:t>
            </a:r>
            <a:r>
              <a:rPr lang="ru-RU" sz="2800" b="1" kern="1400" spc="-20" dirty="0">
                <a:solidFill>
                  <a:srgbClr val="5A5A76"/>
                </a:solidFill>
                <a:latin typeface="Proxima Nova Cn Rg"/>
                <a:cs typeface="Times New Roman" pitchFamily="18" charset="0"/>
              </a:rPr>
              <a:t>  </a:t>
            </a:r>
          </a:p>
          <a:p>
            <a:pPr algn="ctr" defTabSz="914377">
              <a:lnSpc>
                <a:spcPct val="114000"/>
              </a:lnSpc>
              <a:spcBef>
                <a:spcPts val="1000"/>
              </a:spcBef>
              <a:defRPr/>
            </a:pPr>
            <a:r>
              <a:rPr lang="ru-RU" sz="2800" b="1" kern="1400" spc="-20" dirty="0">
                <a:solidFill>
                  <a:srgbClr val="C00000"/>
                </a:solidFill>
                <a:latin typeface="Proxima Nova Cn Rg"/>
                <a:cs typeface="Times New Roman" pitchFamily="18" charset="0"/>
              </a:rPr>
              <a:t>Часы работы: с 8.00 – 17.00</a:t>
            </a:r>
          </a:p>
          <a:p>
            <a:pPr algn="ctr" defTabSz="914377">
              <a:lnSpc>
                <a:spcPct val="114000"/>
              </a:lnSpc>
              <a:spcBef>
                <a:spcPts val="1000"/>
              </a:spcBef>
              <a:defRPr/>
            </a:pPr>
            <a:r>
              <a:rPr lang="ru-RU" sz="2800" b="1" kern="1400" spc="-20" dirty="0">
                <a:solidFill>
                  <a:srgbClr val="C00000"/>
                </a:solidFill>
                <a:latin typeface="Proxima Nova Cn Rg"/>
                <a:cs typeface="Times New Roman" pitchFamily="18" charset="0"/>
              </a:rPr>
              <a:t>Запись на сайте круглосуточно</a:t>
            </a:r>
            <a:endParaRPr lang="en-US" sz="2800" b="1" kern="1400" spc="-20" dirty="0">
              <a:solidFill>
                <a:srgbClr val="C00000"/>
              </a:solidFill>
              <a:latin typeface="Proxima Nova Cn Rg"/>
              <a:cs typeface="Times New Roman" pitchFamily="18" charset="0"/>
            </a:endParaRPr>
          </a:p>
        </p:txBody>
      </p:sp>
      <p:pic>
        <p:nvPicPr>
          <p:cNvPr id="6" name="Рисунок 5" descr="qrcod_3pY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217" y="1499769"/>
            <a:ext cx="5262914" cy="4754231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6468178" y="621516"/>
            <a:ext cx="5054359" cy="795803"/>
          </a:xfrm>
          <a:prstGeom prst="parallelogram">
            <a:avLst>
              <a:gd name="adj" fmla="val 92442"/>
            </a:avLst>
          </a:prstGeom>
          <a:gradFill flip="none" rotWithShape="1">
            <a:gsLst>
              <a:gs pos="100000">
                <a:srgbClr val="92D050">
                  <a:lumMod val="75000"/>
                  <a:lumOff val="25000"/>
                </a:srgbClr>
              </a:gs>
              <a:gs pos="67000">
                <a:srgbClr val="594573">
                  <a:lumMod val="20000"/>
                  <a:lumOff val="80000"/>
                  <a:alpha val="40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CC">
                    <a:lumMod val="50000"/>
                  </a:srgbClr>
                </a:solidFill>
                <a:effectLst/>
                <a:uLnTx/>
                <a:uFillTx/>
                <a:latin typeface="Calibri Light"/>
              </a:rPr>
              <a:t>НАШИ КОНТАКТЫ </a:t>
            </a:r>
          </a:p>
        </p:txBody>
      </p:sp>
    </p:spTree>
    <p:extLst>
      <p:ext uri="{BB962C8B-B14F-4D97-AF65-F5344CB8AC3E}">
        <p14:creationId xmlns:p14="http://schemas.microsoft.com/office/powerpoint/2010/main" val="26673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34744E-F69D-E22F-D63A-288E0BAD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457" y="817722"/>
            <a:ext cx="5400875" cy="679007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Proxima Nova Cn Rg"/>
              </a:rPr>
              <a:t>О НАС В СМИ</a:t>
            </a:r>
          </a:p>
        </p:txBody>
      </p:sp>
      <p:pic>
        <p:nvPicPr>
          <p:cNvPr id="7" name="Рисунок 6" descr="WhatsApp Image 2023-03-15 at 12.36.03.jpeg"/>
          <p:cNvPicPr>
            <a:picLocks noChangeAspect="1"/>
          </p:cNvPicPr>
          <p:nvPr/>
        </p:nvPicPr>
        <p:blipFill>
          <a:blip r:embed="rId3"/>
          <a:srcRect t="7448" b="8667"/>
          <a:stretch>
            <a:fillRect/>
          </a:stretch>
        </p:blipFill>
        <p:spPr>
          <a:xfrm>
            <a:off x="259081" y="899160"/>
            <a:ext cx="2667000" cy="417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WhatsApp Image 2023-03-15 at 12.36.02.jpeg"/>
          <p:cNvPicPr>
            <a:picLocks noChangeAspect="1"/>
          </p:cNvPicPr>
          <p:nvPr/>
        </p:nvPicPr>
        <p:blipFill>
          <a:blip r:embed="rId4"/>
          <a:srcRect l="4074" t="8318" b="24444"/>
          <a:stretch>
            <a:fillRect/>
          </a:stretch>
        </p:blipFill>
        <p:spPr>
          <a:xfrm>
            <a:off x="3185162" y="655320"/>
            <a:ext cx="2743199" cy="435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5164634"/>
            <a:ext cx="6096000" cy="1282723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algn="ctr" defTabSz="914377"/>
            <a:r>
              <a:rPr lang="ru-RU" sz="1467" dirty="0">
                <a:solidFill>
                  <a:srgbClr val="FFFFFF"/>
                </a:solidFill>
                <a:hlinkClick r:id="rId5"/>
              </a:rPr>
              <a:t>https://2x2.su/news/psikhologiya/ne-nado-stesnyatsya-amurskie-spetsialisty-pomogayut-roditelyam-nayti-obshchiy-yazyk-s-detmi.html</a:t>
            </a:r>
            <a:r>
              <a:rPr lang="ru-RU" sz="1467" dirty="0">
                <a:solidFill>
                  <a:srgbClr val="FFFFFF"/>
                </a:solidFill>
              </a:rPr>
              <a:t> </a:t>
            </a:r>
          </a:p>
          <a:p>
            <a:pPr algn="ctr" defTabSz="914377"/>
            <a:endParaRPr lang="ru-RU" sz="1467" dirty="0">
              <a:solidFill>
                <a:srgbClr val="FFFFFF"/>
              </a:solidFill>
              <a:hlinkClick r:id=""/>
            </a:endParaRPr>
          </a:p>
          <a:p>
            <a:pPr algn="ctr" defTabSz="914377"/>
            <a:r>
              <a:rPr lang="ru-RU" sz="1467" dirty="0">
                <a:solidFill>
                  <a:srgbClr val="FFFFFF"/>
                </a:solidFill>
                <a:hlinkClick r:id=""/>
              </a:rPr>
              <a:t>https://gtrkamur.ru/news/2022/04/18/225503</a:t>
            </a:r>
            <a:r>
              <a:rPr lang="ru-RU" sz="1467" dirty="0">
                <a:solidFill>
                  <a:srgbClr val="FFFFFF"/>
                </a:solidFill>
              </a:rPr>
              <a:t> </a:t>
            </a:r>
          </a:p>
          <a:p>
            <a:pPr algn="ctr" defTabSz="914377"/>
            <a:endParaRPr lang="ru-RU" sz="186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28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8060F6-57EA-FAA3-18E0-102685C2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541" y="2657828"/>
            <a:ext cx="7438073" cy="1790700"/>
          </a:xfrm>
          <a:effectLst/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C34C45"/>
                </a:solidFill>
                <a:latin typeface="Proxima Nova Cn Rg"/>
              </a:rPr>
              <a:t>«СОВРЕМЕННЫЙ РОДИТЕЛЬ»</a:t>
            </a:r>
            <a:r>
              <a:rPr lang="ru-RU" sz="3300" dirty="0">
                <a:solidFill>
                  <a:srgbClr val="57A6B4"/>
                </a:solidFill>
                <a:latin typeface="Proxima Nova Cn Rg"/>
              </a:rPr>
              <a:t/>
            </a:r>
            <a:br>
              <a:rPr lang="ru-RU" sz="3300" dirty="0">
                <a:solidFill>
                  <a:srgbClr val="57A6B4"/>
                </a:solidFill>
                <a:latin typeface="Proxima Nova Cn Rg"/>
              </a:rPr>
            </a:br>
            <a:r>
              <a:rPr lang="ru-RU" sz="2000" b="1" dirty="0">
                <a:solidFill>
                  <a:srgbClr val="5A5A76"/>
                </a:solidFill>
                <a:latin typeface="Proxima Nova Cn Rg"/>
              </a:rPr>
              <a:t>Служба психолого-педагогической, методической и консультативной помощи родителям </a:t>
            </a:r>
            <a:br>
              <a:rPr lang="ru-RU" sz="2000" b="1" dirty="0">
                <a:solidFill>
                  <a:srgbClr val="5A5A76"/>
                </a:solidFill>
                <a:latin typeface="Proxima Nova Cn Rg"/>
              </a:rPr>
            </a:br>
            <a:r>
              <a:rPr lang="ru-RU" sz="2000" b="1" dirty="0">
                <a:solidFill>
                  <a:srgbClr val="5A5A76"/>
                </a:solidFill>
                <a:latin typeface="Proxima Nova Cn Rg"/>
              </a:rPr>
              <a:t>(законным представителям), а также гражданам желающим принять на воспитание в свою семью детей, оставшихся без попечения родителей</a:t>
            </a:r>
            <a:br>
              <a:rPr lang="ru-RU" sz="2000" b="1" dirty="0">
                <a:solidFill>
                  <a:srgbClr val="5A5A76"/>
                </a:solidFill>
                <a:latin typeface="Proxima Nova Cn Rg"/>
              </a:rPr>
            </a:br>
            <a:r>
              <a:rPr lang="ru-RU" sz="2000" b="1" dirty="0">
                <a:solidFill>
                  <a:srgbClr val="41ACA6"/>
                </a:solidFill>
                <a:latin typeface="Proxima Nova Cn Rg"/>
              </a:rPr>
              <a:t>национальный проект «Образование»</a:t>
            </a:r>
            <a:br>
              <a:rPr lang="ru-RU" sz="2000" b="1" dirty="0">
                <a:solidFill>
                  <a:srgbClr val="41ACA6"/>
                </a:solidFill>
                <a:latin typeface="Proxima Nova Cn Rg"/>
              </a:rPr>
            </a:br>
            <a:r>
              <a:rPr lang="ru-RU" sz="2000" b="1" dirty="0">
                <a:solidFill>
                  <a:srgbClr val="41ACA6"/>
                </a:solidFill>
                <a:latin typeface="Proxima Nova Cn Rg"/>
              </a:rPr>
              <a:t/>
            </a:r>
            <a:br>
              <a:rPr lang="ru-RU" sz="2000" b="1" dirty="0">
                <a:solidFill>
                  <a:srgbClr val="41ACA6"/>
                </a:solidFill>
                <a:latin typeface="Proxima Nova Cn Rg"/>
              </a:rPr>
            </a:br>
            <a:r>
              <a:rPr lang="ru-RU" sz="2000" b="1" dirty="0">
                <a:solidFill>
                  <a:srgbClr val="C34C45"/>
                </a:solidFill>
                <a:latin typeface="Proxima Nova Cn Rg"/>
              </a:rPr>
              <a:t>Сайт:</a:t>
            </a:r>
            <a:r>
              <a:rPr lang="ru-RU" sz="2000" b="1" dirty="0">
                <a:solidFill>
                  <a:srgbClr val="41ACA6"/>
                </a:solidFill>
                <a:latin typeface="Proxima Nova Cn Rg"/>
              </a:rPr>
              <a:t> </a:t>
            </a:r>
            <a:r>
              <a:rPr lang="en-US" sz="2000" b="1" dirty="0">
                <a:solidFill>
                  <a:srgbClr val="41ACA6"/>
                </a:solidFill>
                <a:latin typeface="Proxima Nova Cn Rg"/>
                <a:hlinkClick r:id="rId2"/>
              </a:rPr>
              <a:t>https://</a:t>
            </a:r>
            <a:r>
              <a:rPr lang="ru-RU" sz="2000" b="1" dirty="0">
                <a:solidFill>
                  <a:srgbClr val="41ACA6"/>
                </a:solidFill>
                <a:latin typeface="Proxima Nova Cn Rg"/>
                <a:hlinkClick r:id="rId2"/>
              </a:rPr>
              <a:t>родители28.амур-иро.рф/</a:t>
            </a:r>
            <a:r>
              <a:rPr lang="ru-RU" sz="2000" b="1" dirty="0">
                <a:solidFill>
                  <a:srgbClr val="41ACA6"/>
                </a:solidFill>
                <a:latin typeface="Proxima Nova Cn Rg"/>
              </a:rPr>
              <a:t> </a:t>
            </a:r>
            <a:br>
              <a:rPr lang="ru-RU" sz="2000" b="1" dirty="0">
                <a:solidFill>
                  <a:srgbClr val="41ACA6"/>
                </a:solidFill>
                <a:latin typeface="Proxima Nova Cn Rg"/>
              </a:rPr>
            </a:br>
            <a:r>
              <a:rPr lang="ru-RU" sz="2000" b="1" dirty="0">
                <a:solidFill>
                  <a:srgbClr val="41ACA6"/>
                </a:solidFill>
                <a:latin typeface="Proxima Nova Cn Rg"/>
              </a:rPr>
              <a:t/>
            </a:r>
            <a:br>
              <a:rPr lang="ru-RU" sz="2000" b="1" dirty="0">
                <a:solidFill>
                  <a:srgbClr val="41ACA6"/>
                </a:solidFill>
                <a:latin typeface="Proxima Nova Cn Rg"/>
              </a:rPr>
            </a:br>
            <a:r>
              <a:rPr lang="ru-RU" sz="2700" b="1" dirty="0">
                <a:solidFill>
                  <a:srgbClr val="C34C45"/>
                </a:solidFill>
                <a:latin typeface="Proxima Nova Cn Rg"/>
              </a:rPr>
              <a:t>8 416 2 226 247 </a:t>
            </a:r>
            <a:r>
              <a:rPr lang="ru-RU" sz="1800" b="1" dirty="0">
                <a:solidFill>
                  <a:srgbClr val="C34C45"/>
                </a:solidFill>
                <a:latin typeface="Proxima Nova Cn Rg"/>
              </a:rPr>
              <a:t/>
            </a:r>
            <a:br>
              <a:rPr lang="ru-RU" sz="1800" b="1" dirty="0">
                <a:solidFill>
                  <a:srgbClr val="C34C45"/>
                </a:solidFill>
                <a:latin typeface="Proxima Nova Cn Rg"/>
              </a:rPr>
            </a:br>
            <a:r>
              <a:rPr lang="ru-RU" sz="1800" b="1" dirty="0">
                <a:solidFill>
                  <a:srgbClr val="C34C45"/>
                </a:solidFill>
                <a:latin typeface="Proxima Nova Cn Rg"/>
              </a:rPr>
              <a:t>БЕСПЛАТНЫЕ КОНСУЛЬТАЦИИ СПЕЦИАЛИСТОВ ДЛЯ РОДИТЕЛЕЙ</a:t>
            </a:r>
            <a:endParaRPr lang="ru-RU" sz="3000" b="1" dirty="0">
              <a:solidFill>
                <a:srgbClr val="C34C45"/>
              </a:solidFill>
              <a:latin typeface="Proxima Nova Cn Rg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598" y="686983"/>
            <a:ext cx="762402" cy="769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" descr="Описание: C:\Users\user\Desktop\8370d65b38e5b53fad567352d1321c1f_M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1236" y="764705"/>
            <a:ext cx="614363" cy="6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96B8F57-EC08-4CF2-94A5-6B6FB143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1" y="686983"/>
            <a:ext cx="3845718" cy="54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9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8683" y="577704"/>
            <a:ext cx="1016536" cy="102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" descr="Описание: C:\Users\user\Desktop\8370d65b38e5b53fad567352d1321c1f_M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1715" y="784959"/>
            <a:ext cx="819151" cy="81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BC39BB-BDA0-4B0B-BAE0-B45300469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9" y="1194534"/>
            <a:ext cx="5725681" cy="4294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32596E-A496-437B-B615-4AB24D0D7C07}"/>
              </a:ext>
            </a:extLst>
          </p:cNvPr>
          <p:cNvSpPr txBox="1"/>
          <p:nvPr/>
        </p:nvSpPr>
        <p:spPr>
          <a:xfrm>
            <a:off x="6577208" y="1967008"/>
            <a:ext cx="5081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КОНСУЛЬТАЦИИ СПЕЦАЛИСТОВ ДЛЯ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algn="ctr" defTabSz="914377"/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(Кризисный психолог, педагог-психолог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логопед, дефектолог, юрист, врач-психиатр, социальный педагог, клинический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профориентолог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397" y="791622"/>
            <a:ext cx="1813980" cy="102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986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002A00-7C38-C187-9E18-D9E1FC24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570" y="0"/>
            <a:ext cx="9144000" cy="1532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68A7"/>
                </a:solidFill>
                <a:latin typeface="Proxima Nova Cn Rg" panose="02000506030000020004" pitchFamily="2" charset="0"/>
                <a:cs typeface="Rubik Black" panose="00000A00000000000000" pitchFamily="2" charset="-79"/>
              </a:rPr>
              <a:t/>
            </a:r>
            <a:br>
              <a:rPr lang="en-US" dirty="0">
                <a:solidFill>
                  <a:srgbClr val="0F68A7"/>
                </a:solidFill>
                <a:latin typeface="Proxima Nova Cn Rg" panose="02000506030000020004" pitchFamily="2" charset="0"/>
                <a:cs typeface="Rubik Black" panose="00000A00000000000000" pitchFamily="2" charset="-79"/>
              </a:rPr>
            </a:br>
            <a:endParaRPr lang="ru-RU" sz="1200" dirty="0">
              <a:solidFill>
                <a:srgbClr val="0F68A7"/>
              </a:solidFill>
              <a:latin typeface="Proxima Nova Cn Rg" panose="02000506030000020004" pitchFamily="2" charset="0"/>
              <a:cs typeface="Rubik Black" panose="00000A00000000000000" pitchFamily="2" charset="-79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1C9793-9D12-489D-2228-1BD925A36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51510" y="538511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Т.И. Гавриленко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Специалист по УМР, педагог-психолог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8" name="Рисунок 1" descr="Описание: C:\Users\user\Desktop\8370d65b38e5b53fad567352d1321c1f_M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9388" y="705490"/>
            <a:ext cx="614363" cy="6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2398" y="664391"/>
            <a:ext cx="730564" cy="73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178" y="932621"/>
            <a:ext cx="7724656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2000" b="1" dirty="0" smtClean="0">
                <a:solidFill>
                  <a:srgbClr val="C34C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СЛУЖБЫ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повышения компетентности родителей (законных представителей) детей в вопросах их развития, воспитания, обучения и социализации получателя информации о собственных правах, правах ребенка в сфере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родителями (законными представителями) действий по решению возникающих при воспитании, развитии и обучении ребенка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перечня и порядка выполнения необходимых действий гражданам, желающим принять на воспитание в свою семью детей, оставшихся без попечения родителей.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34" y="1330891"/>
            <a:ext cx="3869317" cy="3208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7911" y="4182021"/>
            <a:ext cx="3402240" cy="191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6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3E746-99DF-1CA1-26E3-1F943FB0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34C45"/>
                </a:solidFill>
                <a:latin typeface="Proxima Nova Cn Rg" panose="02000506030000020004" pitchFamily="2" charset="0"/>
              </a:rPr>
              <a:t>КАТЕГОРИИ ПОЛУЧАТЕЛЕЙ УСЛУГ </a:t>
            </a:r>
            <a:endParaRPr lang="ru-RU" dirty="0">
              <a:solidFill>
                <a:srgbClr val="C34C4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89BCF8-1FC8-70FA-D2A5-6C2A9FB3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20" y="1604293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5B486B"/>
                </a:solidFill>
              </a:rPr>
              <a:t>Родители (законные представители) детей от 0 до 18 лет</a:t>
            </a:r>
          </a:p>
          <a:p>
            <a:pPr>
              <a:buNone/>
            </a:pPr>
            <a:r>
              <a:rPr lang="ru-RU" b="1" dirty="0">
                <a:solidFill>
                  <a:srgbClr val="5B486B"/>
                </a:solidFill>
              </a:rPr>
              <a:t>Амурской области, а также из любого уголка России</a:t>
            </a:r>
          </a:p>
          <a:p>
            <a:endParaRPr lang="ru-RU" dirty="0">
              <a:solidFill>
                <a:srgbClr val="5B486B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739D3336-1EC9-1657-AA82-9575BE0FCD3F}"/>
              </a:ext>
            </a:extLst>
          </p:cNvPr>
          <p:cNvCxnSpPr/>
          <p:nvPr/>
        </p:nvCxnSpPr>
        <p:spPr>
          <a:xfrm flipH="1">
            <a:off x="11819823" y="5505651"/>
            <a:ext cx="163631" cy="89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/>
          <a:srcRect l="18832" t="-3469" r="18397"/>
          <a:stretch>
            <a:fillRect/>
          </a:stretch>
        </p:blipFill>
        <p:spPr>
          <a:xfrm>
            <a:off x="7067631" y="2526031"/>
            <a:ext cx="3870880" cy="3589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598D6F-D6A8-474A-85D5-71956446E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54" y="228312"/>
            <a:ext cx="1804572" cy="1820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453" y="2443483"/>
            <a:ext cx="1686370" cy="948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71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3E746-99DF-1CA1-26E3-1F943FB0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54" y="35971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34C45"/>
                </a:solidFill>
                <a:latin typeface="Proxima Nova Cn Rg" panose="02000506030000020004" pitchFamily="2" charset="0"/>
              </a:rPr>
              <a:t>ЦЕЛЕВЫЕ ГРУППЫ РОДИТЕЛЕЙ</a:t>
            </a:r>
            <a:endParaRPr lang="ru-RU" dirty="0">
              <a:solidFill>
                <a:srgbClr val="C34C45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739D3336-1EC9-1657-AA82-9575BE0FCD3F}"/>
              </a:ext>
            </a:extLst>
          </p:cNvPr>
          <p:cNvCxnSpPr/>
          <p:nvPr/>
        </p:nvCxnSpPr>
        <p:spPr>
          <a:xfrm flipH="1">
            <a:off x="11819823" y="5505651"/>
            <a:ext cx="163631" cy="89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/>
          <a:srcRect l="18832" t="-3469" r="18397"/>
          <a:stretch>
            <a:fillRect/>
          </a:stretch>
        </p:blipFill>
        <p:spPr>
          <a:xfrm>
            <a:off x="9509877" y="688084"/>
            <a:ext cx="2119082" cy="1964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598D6F-D6A8-474A-85D5-71956446E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54" y="228312"/>
            <a:ext cx="1804572" cy="1820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192" y="1022496"/>
            <a:ext cx="1686370" cy="948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4174" y="1327301"/>
            <a:ext cx="103399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детей раннего возраста;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детей дошкольного 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возраста;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представители),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чьи дети не посещают детские 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сады;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представители),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чьи дети находятся на семейном обучении;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детей с ОВЗ;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представители), нуждающиеся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 помощи при воспитании детей, имеющих различные проблемы в поведении, развитии, социализации, в том числе совершивших правонарушения;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опекуны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попечители), приемные родители, усыновители;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граждане, желающие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принять на воспитание в свою семью детей, оставшихся без попечения родителей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);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представители), пребывающие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и 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находящиеся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 пунктах временного размещения беженцев и 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переселенцев;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представители), находящиеся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 трудной жизненной 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ситуации;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представители), нуждающиеся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 экстренной и кризисной 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помощи;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ü"/>
              <a:tabLst>
                <a:tab pos="698500" algn="l"/>
              </a:tabLs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родители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законные представители), нуждающиеся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 психологической помощи и поддержки в случае участия близких в СВО.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8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3E746-99DF-1CA1-26E3-1F943FB0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" y="7235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Proxima Nova Cn Rg" panose="02000506030000020004" pitchFamily="2" charset="0"/>
              </a:rPr>
              <a:t>Служба оказывает психолого-педагогическую, методическую </a:t>
            </a:r>
            <a:br>
              <a:rPr lang="ru-RU" sz="2800" b="1" dirty="0">
                <a:solidFill>
                  <a:srgbClr val="002060"/>
                </a:solidFill>
                <a:latin typeface="Proxima Nova Cn Rg" panose="02000506030000020004" pitchFamily="2" charset="0"/>
              </a:rPr>
            </a:br>
            <a:r>
              <a:rPr lang="ru-RU" sz="2800" b="1" dirty="0">
                <a:solidFill>
                  <a:srgbClr val="002060"/>
                </a:solidFill>
                <a:latin typeface="Proxima Nova Cn Rg" panose="02000506030000020004" pitchFamily="2" charset="0"/>
              </a:rPr>
              <a:t>и консультативную помощь по вопросам: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739D3336-1EC9-1657-AA82-9575BE0FCD3F}"/>
              </a:ext>
            </a:extLst>
          </p:cNvPr>
          <p:cNvCxnSpPr/>
          <p:nvPr/>
        </p:nvCxnSpPr>
        <p:spPr>
          <a:xfrm flipH="1">
            <a:off x="11819823" y="5505651"/>
            <a:ext cx="163631" cy="89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/>
          <a:srcRect l="18832" t="-3469" r="18397"/>
          <a:stretch>
            <a:fillRect/>
          </a:stretch>
        </p:blipFill>
        <p:spPr>
          <a:xfrm>
            <a:off x="9509877" y="688084"/>
            <a:ext cx="2119082" cy="1964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598D6F-D6A8-474A-85D5-71956446E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54" y="228312"/>
            <a:ext cx="1804572" cy="1820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774" y="2069061"/>
            <a:ext cx="1686370" cy="948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818" y="2276489"/>
            <a:ext cx="11137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А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даптации, </a:t>
            </a:r>
            <a:r>
              <a:rPr lang="ru-RU" sz="2800" b="1" kern="50" dirty="0">
                <a:solidFill>
                  <a:srgbClr val="FFC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Б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уллинга, </a:t>
            </a:r>
            <a:r>
              <a:rPr lang="ru-RU" sz="2800" b="1" kern="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озрастных особенностей, </a:t>
            </a:r>
            <a:r>
              <a:rPr lang="ru-RU" sz="2800" b="1" kern="50" dirty="0">
                <a:solidFill>
                  <a:srgbClr val="0070C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Г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иперактивности, </a:t>
            </a:r>
            <a:r>
              <a:rPr lang="ru-RU" sz="2800" b="1" kern="50" dirty="0">
                <a:solidFill>
                  <a:srgbClr val="D60093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Д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ушевных травм, </a:t>
            </a:r>
            <a:r>
              <a:rPr lang="ru-RU" sz="28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Е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ГЭ (ОГЭ), </a:t>
            </a:r>
            <a:r>
              <a:rPr lang="ru-RU" sz="2800" b="1" kern="50" dirty="0">
                <a:solidFill>
                  <a:srgbClr val="92D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Ж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еланий, </a:t>
            </a:r>
            <a:r>
              <a:rPr lang="ru-RU" sz="2800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     </a:t>
            </a:r>
            <a:r>
              <a:rPr lang="ru-RU" sz="2800" b="1" kern="50" dirty="0" smtClean="0">
                <a:solidFill>
                  <a:srgbClr val="FFC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</a:t>
            </a:r>
            <a:r>
              <a:rPr lang="ru-RU" sz="2800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он 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развития, </a:t>
            </a:r>
            <a:r>
              <a:rPr lang="ru-RU" sz="2800" b="1" kern="5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И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нтеграции, </a:t>
            </a:r>
            <a:r>
              <a:rPr lang="ru-RU" sz="2800" b="1" kern="50" dirty="0">
                <a:solidFill>
                  <a:srgbClr val="1F497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К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ризиса, </a:t>
            </a:r>
            <a:r>
              <a:rPr lang="ru-RU" sz="2800" b="1" kern="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Л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ичности ребенка, </a:t>
            </a:r>
            <a:r>
              <a:rPr lang="ru-RU" sz="2800" b="1" kern="5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М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анипуляций, </a:t>
            </a:r>
            <a:r>
              <a:rPr lang="ru-RU" sz="2800" b="1" kern="50" dirty="0">
                <a:solidFill>
                  <a:srgbClr val="00FF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Н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авыков, </a:t>
            </a:r>
            <a:r>
              <a:rPr lang="ru-RU" sz="28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тношений, </a:t>
            </a:r>
            <a:r>
              <a:rPr lang="ru-RU" sz="2800" b="1" kern="50" dirty="0">
                <a:solidFill>
                  <a:srgbClr val="00B0F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отребностей, </a:t>
            </a:r>
            <a:r>
              <a:rPr lang="ru-RU" sz="2800" b="1" kern="50" dirty="0">
                <a:solidFill>
                  <a:srgbClr val="D60093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есурсов, </a:t>
            </a:r>
            <a:r>
              <a:rPr lang="ru-RU" sz="2800" b="1" kern="50" dirty="0">
                <a:solidFill>
                  <a:srgbClr val="990099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С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оциализации, </a:t>
            </a:r>
            <a:r>
              <a:rPr lang="ru-RU" sz="2800" b="1" kern="50" dirty="0">
                <a:solidFill>
                  <a:srgbClr val="0070C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Т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олерантности, </a:t>
            </a:r>
            <a:r>
              <a:rPr lang="ru-RU" sz="2800" b="1" kern="50" dirty="0">
                <a:solidFill>
                  <a:srgbClr val="FFC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У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сыновления, </a:t>
            </a:r>
            <a:r>
              <a:rPr lang="ru-RU" sz="2800" b="1" kern="50" dirty="0">
                <a:solidFill>
                  <a:srgbClr val="3366CC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Ф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антазий, </a:t>
            </a:r>
            <a:r>
              <a:rPr lang="ru-RU" sz="2800" b="1" kern="50" dirty="0">
                <a:solidFill>
                  <a:srgbClr val="FF33CC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Х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арактера, </a:t>
            </a:r>
            <a:r>
              <a:rPr lang="ru-RU" sz="2800" b="1" kern="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Ц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енностей, </a:t>
            </a:r>
            <a:r>
              <a:rPr lang="ru-RU" sz="2800" b="1" kern="50" dirty="0">
                <a:solidFill>
                  <a:srgbClr val="CC00CC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Ч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увств, </a:t>
            </a:r>
            <a:r>
              <a:rPr lang="ru-RU" sz="2800" b="1" kern="50" dirty="0">
                <a:solidFill>
                  <a:srgbClr val="0066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Ш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ейминга, </a:t>
            </a:r>
            <a:r>
              <a:rPr lang="ru-RU" sz="2800" b="1" kern="50" dirty="0">
                <a:solidFill>
                  <a:srgbClr val="FBA9AD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Щ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епетильности, </a:t>
            </a:r>
            <a:r>
              <a:rPr lang="ru-RU" sz="2800" b="1" kern="50" dirty="0">
                <a:solidFill>
                  <a:srgbClr val="FFC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Э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моций, </a:t>
            </a:r>
            <a:r>
              <a:rPr lang="ru-RU" sz="2800" b="1" kern="50" dirty="0">
                <a:solidFill>
                  <a:srgbClr val="3366CC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Ю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ношества, </a:t>
            </a:r>
            <a:r>
              <a:rPr lang="ru-RU" sz="28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Я</a:t>
            </a:r>
            <a:r>
              <a:rPr lang="ru-RU" sz="2800" kern="50" dirty="0">
                <a:solidFill>
                  <a:prstClr val="black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зыков любви.</a:t>
            </a: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5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3E746-99DF-1CA1-26E3-1F943FB0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2" y="560928"/>
            <a:ext cx="10515600" cy="6534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Proxima Nova Cn Rg" panose="02000506030000020004" pitchFamily="2" charset="0"/>
              </a:rPr>
              <a:t>КОНСУЛЬТАТИВНЫЕ УСЛУГИ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739D3336-1EC9-1657-AA82-9575BE0FCD3F}"/>
              </a:ext>
            </a:extLst>
          </p:cNvPr>
          <p:cNvCxnSpPr/>
          <p:nvPr/>
        </p:nvCxnSpPr>
        <p:spPr>
          <a:xfrm flipH="1">
            <a:off x="11819823" y="5505651"/>
            <a:ext cx="163631" cy="89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/>
          <a:srcRect l="18832" t="-3469" r="18397"/>
          <a:stretch>
            <a:fillRect/>
          </a:stretch>
        </p:blipFill>
        <p:spPr>
          <a:xfrm>
            <a:off x="7477935" y="2354159"/>
            <a:ext cx="3870880" cy="3589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598D6F-D6A8-474A-85D5-71956446E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54" y="228312"/>
            <a:ext cx="1804572" cy="1820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5630" y="1573878"/>
            <a:ext cx="1686370" cy="948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9780" y="1138726"/>
            <a:ext cx="7961193" cy="556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оказывает консультационную помощь родителям по широкому спектру вопросов, в том числе: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обучения и воспитания детей и подростков;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 во взаимоотношениях между родителями и детьми;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проблем социализации у детей и подростов;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агрессивного поведения, конфликтности подростка;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самоопределения школьников;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обучения и воспитания детей с инвалидностью, с ограниченными возможностями здоровья;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и коррекция нарушения устной и письменной речи;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на воспитание в свои семьи детей, оставшихся без попечения родителей;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прав участников образовательного процесса и многим другим вопросам.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ru-RU" sz="2100" dirty="0">
              <a:solidFill>
                <a:srgbClr val="5B4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>
            <a:off x="1550843" y="561197"/>
            <a:ext cx="7978589" cy="667603"/>
          </a:xfrm>
          <a:prstGeom prst="parallelogram">
            <a:avLst>
              <a:gd name="adj" fmla="val 92442"/>
            </a:avLst>
          </a:prstGeom>
          <a:gradFill flip="none" rotWithShape="1">
            <a:gsLst>
              <a:gs pos="100000">
                <a:srgbClr val="92D050">
                  <a:lumMod val="75000"/>
                  <a:lumOff val="25000"/>
                </a:srgbClr>
              </a:gs>
              <a:gs pos="67000">
                <a:schemeClr val="accent6">
                  <a:lumMod val="20000"/>
                  <a:lumOff val="80000"/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94" rIns="91362" bIns="45694" rtlCol="0" anchor="ctr"/>
          <a:lstStyle/>
          <a:p>
            <a:r>
              <a:rPr lang="ru-RU" sz="2100" dirty="0">
                <a:solidFill>
                  <a:srgbClr val="3366CC">
                    <a:lumMod val="50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3366C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ОБРАЩЕНИЯ ЗА КОНСУЛЬТАЦИЕЙ</a:t>
            </a:r>
            <a:endParaRPr lang="ru-RU" sz="2000" b="1" dirty="0">
              <a:solidFill>
                <a:srgbClr val="3366C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rot="16200000">
            <a:off x="7578081" y="2214282"/>
            <a:ext cx="4598893" cy="4688541"/>
          </a:xfrm>
          <a:prstGeom prst="rtTriangle">
            <a:avLst/>
          </a:prstGeom>
          <a:gradFill>
            <a:gsLst>
              <a:gs pos="58000">
                <a:srgbClr val="FF9393">
                  <a:alpha val="0"/>
                </a:srgbClr>
              </a:gs>
              <a:gs pos="100000">
                <a:srgbClr val="00B050">
                  <a:alpha val="33000"/>
                </a:srgbClr>
              </a:gs>
            </a:gsLst>
            <a:lin ang="7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62" tIns="45694" rIns="91362" bIns="45694" rtlCol="0" anchor="ctr"/>
          <a:lstStyle/>
          <a:p>
            <a:pPr>
              <a:defRPr/>
            </a:pPr>
            <a:endParaRPr lang="ru-RU" kern="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136" name="Прямоугольник 1135"/>
          <p:cNvSpPr/>
          <p:nvPr/>
        </p:nvSpPr>
        <p:spPr>
          <a:xfrm>
            <a:off x="399769" y="1145955"/>
            <a:ext cx="7992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эмоциональные</a:t>
            </a:r>
            <a:r>
              <a:rPr lang="ru-RU" dirty="0">
                <a:solidFill>
                  <a:srgbClr val="002060"/>
                </a:solidFill>
              </a:rPr>
              <a:t>, поведенческие и другие психологические трудности </a:t>
            </a:r>
            <a:r>
              <a:rPr lang="ru-RU" dirty="0" smtClean="0">
                <a:solidFill>
                  <a:srgbClr val="002060"/>
                </a:solidFill>
              </a:rPr>
              <a:t>детей;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и воспитание ребенка, включая предоставление информации об основных этапах развития и психологических потребностях детей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вопросы преодоления личностно-социальных трудностей детей;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помощь ребенку в преодолении негативных последствий прошлого опыта ребенка (пережитого насилия, пренебрежения и др.);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поддержка ребенка в ситуации утраты значимого и близкого для него человека;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«трудное» поведение детей;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суицидальные мысли у детей и подростков, самоповреждающее поведение;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трудности адаптации к изменяющимся условиям жизни (поступление в детский сад, школу, переезд и др.);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влияние супружеских конфликтов на ребенка, развод родителей;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школьные трудности;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развитие родительских навыков эффективного взаимодействия с детьми;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помощь родителям в разрешении личностных психологических трудностей в осознании своего опыта, который оказывает негативное влияние на воспитание ребенка, и мн. др.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6B8F57-EC08-4CF2-94A5-6B6FB143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714" y="1009344"/>
            <a:ext cx="3602562" cy="5094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4" y="115650"/>
            <a:ext cx="1510049" cy="8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ld-minimalize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FE2929"/>
      </a:accent1>
      <a:accent2>
        <a:srgbClr val="FF7400"/>
      </a:accent2>
      <a:accent3>
        <a:srgbClr val="2C8716"/>
      </a:accent3>
      <a:accent4>
        <a:srgbClr val="F2F64B"/>
      </a:accent4>
      <a:accent5>
        <a:srgbClr val="769BC9"/>
      </a:accent5>
      <a:accent6>
        <a:srgbClr val="594573"/>
      </a:accent6>
      <a:hlink>
        <a:srgbClr val="AAF536"/>
      </a:hlink>
      <a:folHlink>
        <a:srgbClr val="2792CF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1043</Words>
  <Application>Microsoft Office PowerPoint</Application>
  <PresentationFormat>Широкоэкранный</PresentationFormat>
  <Paragraphs>143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6" baseType="lpstr">
      <vt:lpstr>NSimSun</vt:lpstr>
      <vt:lpstr>Arial</vt:lpstr>
      <vt:lpstr>Calibri</vt:lpstr>
      <vt:lpstr>Calibri Light</vt:lpstr>
      <vt:lpstr>Proxima Nova Cn Rg</vt:lpstr>
      <vt:lpstr>Proxima Nova Rg</vt:lpstr>
      <vt:lpstr>Rubik Black</vt:lpstr>
      <vt:lpstr>Segoe UI</vt:lpstr>
      <vt:lpstr>Times New Roman</vt:lpstr>
      <vt:lpstr>Wingdings</vt:lpstr>
      <vt:lpstr>Тема Office</vt:lpstr>
      <vt:lpstr>2_Тема Office</vt:lpstr>
      <vt:lpstr>7_Тема Office</vt:lpstr>
      <vt:lpstr>1_Office Theme</vt:lpstr>
      <vt:lpstr>8_Тема Office</vt:lpstr>
      <vt:lpstr>3_Тема Office</vt:lpstr>
      <vt:lpstr>4_Тема Office</vt:lpstr>
      <vt:lpstr>5_Тема Office</vt:lpstr>
      <vt:lpstr>6_Тема Office</vt:lpstr>
      <vt:lpstr>1_Тема Office</vt:lpstr>
      <vt:lpstr>10_Тема Office</vt:lpstr>
      <vt:lpstr>CorelDRAW</vt:lpstr>
      <vt:lpstr>Презентация PowerPoint</vt:lpstr>
      <vt:lpstr>СОВРЕМЕННЫЙ РОДИТЕЛЬ  Служба психолого-педагогической, методической и консультативной помощи родителям  (законным представителям), а также гражданам желающим принять на воспитание в свою семью детей, оставшихся без попечения родителей  федеральный проект «Современная школа» национальный проект «Образование»  https://родители28.амур-иро.рф/ </vt:lpstr>
      <vt:lpstr>Презентация PowerPoint</vt:lpstr>
      <vt:lpstr> </vt:lpstr>
      <vt:lpstr>КАТЕГОРИИ ПОЛУЧАТЕЛЕЙ УСЛУГ </vt:lpstr>
      <vt:lpstr>ЦЕЛЕВЫЕ ГРУППЫ РОДИТЕЛЕЙ</vt:lpstr>
      <vt:lpstr>Служба оказывает психолого-педагогическую, методическую  и консультативную помощь по вопросам:</vt:lpstr>
      <vt:lpstr>КОНСУЛЬТАТИВНЫЕ УСЛУГИ</vt:lpstr>
      <vt:lpstr>Презентация PowerPoint</vt:lpstr>
      <vt:lpstr> </vt:lpstr>
      <vt:lpstr> </vt:lpstr>
      <vt:lpstr> </vt:lpstr>
      <vt:lpstr>КОНСУЛЬТАНТЫ </vt:lpstr>
      <vt:lpstr>ФОРМАТЫ ОКАЗАНИЯ УСЛУГ   В дистанционной форме, т.е. посредством онлайн и телефонной связи (получить бесплатную консультацию может каждый родитель с любого уголка России, вне зависимости от места проживания)  по телефону 8416 2 226 247  В очной форме, т.е. при непосредственном обращении родителей (законных представителей) в консультативный пункт  (г. Благовещенск, ул. Пушкина 44, каб.24), по предварительной записи  по телефону 8 416 2 226 247 или на сайте</vt:lpstr>
      <vt:lpstr>Презентация PowerPoint</vt:lpstr>
      <vt:lpstr>Презентация PowerPoint</vt:lpstr>
      <vt:lpstr>АФИША МЕРОПРИЯТИЙ ДЛЯ РОДИТЕЛЕЙ</vt:lpstr>
      <vt:lpstr>ПОЛУЧИТЬ ПОМОЩЬ МОЖНО АНОНИМНО </vt:lpstr>
      <vt:lpstr>Анонимный онлайн - чат для родителей   </vt:lpstr>
      <vt:lpstr>Презентация PowerPoint</vt:lpstr>
      <vt:lpstr>Презентация PowerPoint</vt:lpstr>
      <vt:lpstr>КОНТАКТЫ</vt:lpstr>
      <vt:lpstr>О НАС В СМИ</vt:lpstr>
      <vt:lpstr>«СОВРЕМЕННЫЙ РОДИТЕЛЬ» Служба психолого-педагогической, методической и консультативной помощи родителям  (законным представителям), а также гражданам желающим принять на воспитание в свою семью детей, оставшихся без попечения родителей национальный проект «Образование»  Сайт: https://родители28.амур-иро.рф/   8 416 2 226 247  БЕСПЛАТНЫЕ КОНСУЛЬТАЦИИ СПЕЦИАЛИСТОВ ДЛЯ РОДИТЕЛЕЙ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Spicyn</dc:creator>
  <cp:lastModifiedBy>4</cp:lastModifiedBy>
  <cp:revision>180</cp:revision>
  <cp:lastPrinted>2023-10-24T07:33:59Z</cp:lastPrinted>
  <dcterms:created xsi:type="dcterms:W3CDTF">2022-11-20T11:41:17Z</dcterms:created>
  <dcterms:modified xsi:type="dcterms:W3CDTF">2024-01-23T06:46:16Z</dcterms:modified>
</cp:coreProperties>
</file>