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B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41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9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6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96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0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8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4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33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3CF9-06BE-48A9-9E45-43147A85970A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F18FE-BCEB-4AD5-84E1-ABB4D3371C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92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8928992" cy="295232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Порядок проведения </a:t>
            </a:r>
            <a:br>
              <a:rPr lang="ru-RU" b="1" i="1" dirty="0" smtClean="0"/>
            </a:br>
            <a:r>
              <a:rPr lang="ru-RU" b="1" i="1" dirty="0" smtClean="0"/>
              <a:t>аттестации педагогических работников организаций, осуществляющих </a:t>
            </a:r>
            <a:br>
              <a:rPr lang="ru-RU" b="1" i="1" dirty="0" smtClean="0"/>
            </a:br>
            <a:r>
              <a:rPr lang="ru-RU" b="1" i="1" dirty="0" smtClean="0"/>
              <a:t>образовательную деятельность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Приказ </a:t>
            </a:r>
            <a:r>
              <a:rPr lang="ru-RU" sz="2400" dirty="0" err="1" smtClean="0">
                <a:solidFill>
                  <a:schemeClr val="tx1"/>
                </a:solidFill>
              </a:rPr>
              <a:t>Минобрнауки</a:t>
            </a:r>
            <a:r>
              <a:rPr lang="ru-RU" sz="2400" dirty="0" smtClean="0">
                <a:solidFill>
                  <a:schemeClr val="tx1"/>
                </a:solidFill>
              </a:rPr>
              <a:t> России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№276 от 07 апреля 2014 г.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Проводится один раз в пять лет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dirty="0" smtClean="0"/>
              <a:t>на </a:t>
            </a:r>
            <a:r>
              <a:rPr lang="ru-RU" sz="2800" dirty="0" smtClean="0"/>
              <a:t>основе оценки </a:t>
            </a:r>
            <a:r>
              <a:rPr lang="ru-RU" sz="2800" dirty="0" smtClean="0"/>
              <a:t>профессиональной </a:t>
            </a:r>
            <a:r>
              <a:rPr lang="ru-RU" sz="2800" dirty="0" smtClean="0"/>
              <a:t>деятельности аттестационными комиссиями самостоятельно формируемыми организациями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591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Работодатель издаёт </a:t>
            </a:r>
          </a:p>
          <a:p>
            <a:pPr marL="0" indent="0" algn="ctr">
              <a:buNone/>
            </a:pPr>
            <a:r>
              <a:rPr lang="ru-RU" b="1" dirty="0" smtClean="0"/>
              <a:t>распорядительные акты: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 создании </a:t>
            </a:r>
            <a:r>
              <a:rPr lang="ru-RU" sz="2800" dirty="0" smtClean="0"/>
              <a:t>аттестационной комиссии в составе председателя комиссии, заместителя председателя, секретаря и членов комиссии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 проведении аттестации педагогических работников (список аттестуемых, график проведения аттестации)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2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8000" b="1" dirty="0" smtClean="0"/>
              <a:t>Работодатель вносит </a:t>
            </a:r>
          </a:p>
          <a:p>
            <a:pPr marL="0" indent="0" algn="ctr">
              <a:buNone/>
            </a:pPr>
            <a:r>
              <a:rPr lang="ru-RU" sz="8000" b="1" dirty="0" smtClean="0"/>
              <a:t>в аттестационную комиссию представление: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5900" dirty="0" smtClean="0"/>
              <a:t>фамилия, имя, отчество;</a:t>
            </a:r>
          </a:p>
          <a:p>
            <a:pPr>
              <a:buFontTx/>
              <a:buChar char="-"/>
            </a:pPr>
            <a:r>
              <a:rPr lang="ru-RU" sz="5900" dirty="0"/>
              <a:t>н</a:t>
            </a:r>
            <a:r>
              <a:rPr lang="ru-RU" sz="5900" dirty="0" smtClean="0"/>
              <a:t>аименование должности на дату проведения аттестации;</a:t>
            </a:r>
          </a:p>
          <a:p>
            <a:pPr>
              <a:buFontTx/>
              <a:buChar char="-"/>
            </a:pPr>
            <a:r>
              <a:rPr lang="ru-RU" sz="5900" dirty="0"/>
              <a:t>д</a:t>
            </a:r>
            <a:r>
              <a:rPr lang="ru-RU" sz="5900" dirty="0" smtClean="0"/>
              <a:t>ата заключения трудового договора;</a:t>
            </a:r>
          </a:p>
          <a:p>
            <a:pPr>
              <a:buFontTx/>
              <a:buChar char="-"/>
            </a:pPr>
            <a:r>
              <a:rPr lang="ru-RU" sz="5900" dirty="0"/>
              <a:t>у</a:t>
            </a:r>
            <a:r>
              <a:rPr lang="ru-RU" sz="5900" dirty="0" smtClean="0"/>
              <a:t>ровень образования; </a:t>
            </a:r>
          </a:p>
          <a:p>
            <a:pPr>
              <a:buFontTx/>
              <a:buChar char="-"/>
            </a:pPr>
            <a:r>
              <a:rPr lang="ru-RU" sz="5900" dirty="0"/>
              <a:t>и</a:t>
            </a:r>
            <a:r>
              <a:rPr lang="ru-RU" sz="5900" dirty="0" smtClean="0"/>
              <a:t>нформация о получении дополнительного профессионального образования;</a:t>
            </a:r>
          </a:p>
          <a:p>
            <a:pPr>
              <a:buFontTx/>
              <a:buChar char="-"/>
            </a:pPr>
            <a:r>
              <a:rPr lang="ru-RU" sz="5900" dirty="0"/>
              <a:t>р</a:t>
            </a:r>
            <a:r>
              <a:rPr lang="ru-RU" sz="5900" dirty="0" smtClean="0"/>
              <a:t>езультаты предыдущих аттестаций;</a:t>
            </a:r>
          </a:p>
          <a:p>
            <a:pPr>
              <a:buFontTx/>
              <a:buChar char="-"/>
            </a:pPr>
            <a:r>
              <a:rPr lang="ru-RU" sz="5900" dirty="0"/>
              <a:t>м</a:t>
            </a:r>
            <a:r>
              <a:rPr lang="ru-RU" sz="5900" dirty="0" smtClean="0"/>
              <a:t>отивированная всесторонняя и объективная оценка профессиональных, деловых качеств, результатов профессиональной деятельности педагогического работника по выполнению трудовых обязанностей, возложенных на него трудовым договором</a:t>
            </a:r>
          </a:p>
          <a:p>
            <a:pPr>
              <a:buFontTx/>
              <a:buChar char="-"/>
            </a:pPr>
            <a:endParaRPr lang="ru-RU" sz="5900" dirty="0" smtClean="0"/>
          </a:p>
          <a:p>
            <a:pPr>
              <a:buFontTx/>
              <a:buChar char="-"/>
            </a:pPr>
            <a:endParaRPr lang="ru-RU" sz="5900" dirty="0"/>
          </a:p>
        </p:txBody>
      </p:sp>
    </p:spTree>
    <p:extLst>
      <p:ext uri="{BB962C8B-B14F-4D97-AF65-F5344CB8AC3E}">
        <p14:creationId xmlns:p14="http://schemas.microsoft.com/office/powerpoint/2010/main" val="9982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По результатам аттестации </a:t>
            </a:r>
          </a:p>
          <a:p>
            <a:pPr marL="0" indent="0" algn="ctr">
              <a:buNone/>
            </a:pPr>
            <a:r>
              <a:rPr lang="ru-RU" b="1" dirty="0" smtClean="0"/>
              <a:t>педагогического работника аттестационная комиссия принимает одно из решений: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sz="2800" dirty="0"/>
              <a:t>с</a:t>
            </a:r>
            <a:r>
              <a:rPr lang="ru-RU" sz="2800" dirty="0" smtClean="0"/>
              <a:t>оответствует занимаемой должности;</a:t>
            </a:r>
          </a:p>
          <a:p>
            <a:pPr marL="0" indent="0">
              <a:buNone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/>
              <a:t>н</a:t>
            </a:r>
            <a:r>
              <a:rPr lang="ru-RU" sz="2800" dirty="0" smtClean="0"/>
              <a:t>е </a:t>
            </a:r>
            <a:r>
              <a:rPr lang="ru-RU" sz="2800" dirty="0" smtClean="0">
                <a:solidFill>
                  <a:prstClr val="black"/>
                </a:solidFill>
              </a:rPr>
              <a:t>соответствует </a:t>
            </a:r>
            <a:r>
              <a:rPr lang="ru-RU" sz="2800" dirty="0">
                <a:solidFill>
                  <a:prstClr val="black"/>
                </a:solidFill>
              </a:rPr>
              <a:t>занимаемой должности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28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Результаты аттестации: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Заносятся в протокол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Составляется выписка из протокола, которая хранится в личном деле педагогического работника</a:t>
            </a:r>
          </a:p>
        </p:txBody>
      </p:sp>
    </p:spTree>
    <p:extLst>
      <p:ext uri="{BB962C8B-B14F-4D97-AF65-F5344CB8AC3E}">
        <p14:creationId xmlns:p14="http://schemas.microsoft.com/office/powerpoint/2010/main" val="8476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Аттестационная комиссия даёт работодателю рекомендации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2800" dirty="0"/>
              <a:t>о</a:t>
            </a:r>
            <a:r>
              <a:rPr lang="ru-RU" sz="2800" dirty="0" smtClean="0"/>
              <a:t> возможности назначения на соответствующие должности педагогических работников лиц, не имеющих специальной подготовки или стажа работы, но обладающих достаточным практическим опытом и компетентностью, выполняющих качественно и в полном объёме возложенные на них должностные обязанности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45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sz="2000" dirty="0">
                <a:solidFill>
                  <a:srgbClr val="C00000"/>
                </a:solidFill>
              </a:rPr>
              <a:t>Аттестация педагогических работников </a:t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C00000"/>
                </a:solidFill>
              </a:rPr>
              <a:t>в целях подтверждения соответствия занимаемой должности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929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b="1" dirty="0"/>
              <a:t>н</a:t>
            </a:r>
            <a:r>
              <a:rPr lang="ru-RU" sz="3500" b="1" dirty="0" smtClean="0"/>
              <a:t>е проходят следующие </a:t>
            </a:r>
          </a:p>
          <a:p>
            <a:pPr marL="0" indent="0" algn="ctr">
              <a:buNone/>
            </a:pPr>
            <a:r>
              <a:rPr lang="ru-RU" sz="3500" b="1" dirty="0" smtClean="0"/>
              <a:t>педагогические работники:</a:t>
            </a:r>
          </a:p>
          <a:p>
            <a:pPr marL="0" indent="0" algn="ctr">
              <a:buNone/>
            </a:pPr>
            <a:endParaRPr lang="ru-RU" sz="3500" b="1" dirty="0" smtClean="0"/>
          </a:p>
          <a:p>
            <a:pPr marL="0" indent="0">
              <a:buNone/>
            </a:pPr>
            <a:r>
              <a:rPr lang="ru-RU" sz="3000" dirty="0" smtClean="0"/>
              <a:t>-   имеющие квалификационные категории;</a:t>
            </a:r>
          </a:p>
          <a:p>
            <a:pPr>
              <a:buFontTx/>
              <a:buChar char="-"/>
            </a:pPr>
            <a:r>
              <a:rPr lang="ru-RU" sz="3000" dirty="0"/>
              <a:t>п</a:t>
            </a:r>
            <a:r>
              <a:rPr lang="ru-RU" sz="3000" dirty="0" smtClean="0"/>
              <a:t>роработавшие в занимаемой должности менее двух лет в организации;</a:t>
            </a:r>
          </a:p>
          <a:p>
            <a:pPr>
              <a:buFontTx/>
              <a:buChar char="-"/>
            </a:pPr>
            <a:r>
              <a:rPr lang="ru-RU" sz="3000" dirty="0"/>
              <a:t>б</a:t>
            </a:r>
            <a:r>
              <a:rPr lang="ru-RU" sz="3000" dirty="0" smtClean="0"/>
              <a:t>еременные женщины;</a:t>
            </a:r>
          </a:p>
          <a:p>
            <a:pPr>
              <a:buFontTx/>
              <a:buChar char="-"/>
            </a:pPr>
            <a:r>
              <a:rPr lang="ru-RU" sz="3000" dirty="0"/>
              <a:t>ж</a:t>
            </a:r>
            <a:r>
              <a:rPr lang="ru-RU" sz="3000" dirty="0" smtClean="0"/>
              <a:t>енщины, находящиеся в отпуске по уходу за ребёнком до достижения им возраста трёх лет;</a:t>
            </a:r>
          </a:p>
          <a:p>
            <a:pPr>
              <a:buFontTx/>
              <a:buChar char="-"/>
            </a:pPr>
            <a:r>
              <a:rPr lang="ru-RU" sz="3000" dirty="0" smtClean="0"/>
              <a:t>отсутствовавшие на рабочем месте более четырёх месяцев подряд в связи с заболевание</a:t>
            </a:r>
          </a:p>
          <a:p>
            <a:pPr>
              <a:buFontTx/>
              <a:buChar char="-"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6460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280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Порядок проведения  аттестации педагогических работников организаций, осуществляющих  образовательную деятельность</vt:lpstr>
      <vt:lpstr>Аттестация педагогических работников  в целях подтверждения соответствия занимаемой должности</vt:lpstr>
      <vt:lpstr>Аттестация педагогических работников  в целях подтверждения соответствия занимаемой должности</vt:lpstr>
      <vt:lpstr>Аттестация педагогических работников  в целях подтверждения соответствия занимаемой должности</vt:lpstr>
      <vt:lpstr>Аттестация педагогических работников  в целях подтверждения соответствия занимаемой должности</vt:lpstr>
      <vt:lpstr>Аттестация педагогических работников  в целях подтверждения соответствия занимаемой должности</vt:lpstr>
      <vt:lpstr>Аттестация педагогических работников  в целях подтверждения соответствия занимаемой должности</vt:lpstr>
      <vt:lpstr>Аттестация педагогических работников  в целях подтверждения соответствия занимаемой должности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 аттестации педагогических работников организаций, осуществляющих  образовательную деятельность</dc:title>
  <dc:creator>Тоня</dc:creator>
  <cp:lastModifiedBy>Тоня</cp:lastModifiedBy>
  <cp:revision>8</cp:revision>
  <dcterms:created xsi:type="dcterms:W3CDTF">2014-12-17T23:57:11Z</dcterms:created>
  <dcterms:modified xsi:type="dcterms:W3CDTF">2014-12-18T02:26:34Z</dcterms:modified>
</cp:coreProperties>
</file>